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300" r:id="rId4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7FA7C3-9EE3-4D5A-9679-5E9F9D9BF586}" type="datetimeFigureOut">
              <a:rPr kumimoji="1" lang="ja-JP" altLang="en-US" smtClean="0"/>
              <a:t>2015/6/30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E2923-C5F6-4F2F-81AC-6A380616DC4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83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506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64FCD1C-D099-45B2-ABA7-C326133315DA}" type="slidenum">
              <a:rPr lang="ja-JP" altLang="en-US"/>
              <a:pPr>
                <a:spcBef>
                  <a:spcPct val="0"/>
                </a:spcBef>
              </a:pPr>
              <a:t>5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88D8-6B94-48B5-9C53-BED17F9A127D}" type="datetimeFigureOut">
              <a:rPr kumimoji="1" lang="ja-JP" altLang="en-US" smtClean="0"/>
              <a:t>2015/6/30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06F5-C075-4629-BFA9-52468D66BE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69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88D8-6B94-48B5-9C53-BED17F9A127D}" type="datetimeFigureOut">
              <a:rPr kumimoji="1" lang="ja-JP" altLang="en-US" smtClean="0"/>
              <a:t>2015/6/30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06F5-C075-4629-BFA9-52468D66BE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06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88D8-6B94-48B5-9C53-BED17F9A127D}" type="datetimeFigureOut">
              <a:rPr kumimoji="1" lang="ja-JP" altLang="en-US" smtClean="0"/>
              <a:t>2015/6/30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06F5-C075-4629-BFA9-52468D66BE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8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88D8-6B94-48B5-9C53-BED17F9A127D}" type="datetimeFigureOut">
              <a:rPr kumimoji="1" lang="ja-JP" altLang="en-US" smtClean="0"/>
              <a:t>2015/6/30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06F5-C075-4629-BFA9-52468D66BE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8007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88D8-6B94-48B5-9C53-BED17F9A127D}" type="datetimeFigureOut">
              <a:rPr kumimoji="1" lang="ja-JP" altLang="en-US" smtClean="0"/>
              <a:t>2015/6/30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06F5-C075-4629-BFA9-52468D66BE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61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88D8-6B94-48B5-9C53-BED17F9A127D}" type="datetimeFigureOut">
              <a:rPr kumimoji="1" lang="ja-JP" altLang="en-US" smtClean="0"/>
              <a:t>2015/6/30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06F5-C075-4629-BFA9-52468D66BE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0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88D8-6B94-48B5-9C53-BED17F9A127D}" type="datetimeFigureOut">
              <a:rPr kumimoji="1" lang="ja-JP" altLang="en-US" smtClean="0"/>
              <a:t>2015/6/30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06F5-C075-4629-BFA9-52468D66BE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102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88D8-6B94-48B5-9C53-BED17F9A127D}" type="datetimeFigureOut">
              <a:rPr kumimoji="1" lang="ja-JP" altLang="en-US" smtClean="0"/>
              <a:t>2015/6/30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06F5-C075-4629-BFA9-52468D66BE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796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88D8-6B94-48B5-9C53-BED17F9A127D}" type="datetimeFigureOut">
              <a:rPr kumimoji="1" lang="ja-JP" altLang="en-US" smtClean="0"/>
              <a:t>2015/6/30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06F5-C075-4629-BFA9-52468D66BE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56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88D8-6B94-48B5-9C53-BED17F9A127D}" type="datetimeFigureOut">
              <a:rPr kumimoji="1" lang="ja-JP" altLang="en-US" smtClean="0"/>
              <a:t>2015/6/30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06F5-C075-4629-BFA9-52468D66BE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596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188D8-6B94-48B5-9C53-BED17F9A127D}" type="datetimeFigureOut">
              <a:rPr kumimoji="1" lang="ja-JP" altLang="en-US" smtClean="0"/>
              <a:t>2015/6/30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F706F5-C075-4629-BFA9-52468D66BE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3239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88D8-6B94-48B5-9C53-BED17F9A127D}" type="datetimeFigureOut">
              <a:rPr kumimoji="1" lang="ja-JP" altLang="en-US" smtClean="0"/>
              <a:t>2015/6/30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706F5-C075-4629-BFA9-52468D66BE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995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totakehiko.com/papers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07504" y="476672"/>
            <a:ext cx="8784976" cy="5890666"/>
          </a:xfrm>
        </p:spPr>
        <p:txBody>
          <a:bodyPr>
            <a:normAutofit fontScale="90000"/>
          </a:bodyPr>
          <a:lstStyle/>
          <a:p>
            <a:r>
              <a:rPr lang="en-US" altLang="ja-JP" b="1" dirty="0" smtClean="0"/>
              <a:t>Posttraumatic growth of children in Tohoku after the earthquake	</a:t>
            </a:r>
            <a:r>
              <a:rPr lang="en-US" altLang="ja-JP" b="1" dirty="0"/>
              <a:t/>
            </a:r>
            <a:br>
              <a:rPr lang="en-US" altLang="ja-JP" b="1" dirty="0"/>
            </a:br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 err="1" smtClean="0"/>
              <a:t>Takehiko</a:t>
            </a:r>
            <a:r>
              <a:rPr lang="en-US" altLang="ja-JP" dirty="0" smtClean="0"/>
              <a:t> Ito  </a:t>
            </a:r>
            <a:r>
              <a:rPr lang="en-US" altLang="ja-JP" sz="3600" dirty="0" smtClean="0"/>
              <a:t>(Wako University and JISP)</a:t>
            </a:r>
            <a:br>
              <a:rPr lang="en-US" altLang="ja-JP" sz="3600" dirty="0" smtClean="0"/>
            </a:br>
            <a:r>
              <a:rPr lang="en-US" altLang="ja-JP" sz="3600" dirty="0"/>
              <a:t/>
            </a:r>
            <a:br>
              <a:rPr lang="en-US" altLang="ja-JP" sz="3600" dirty="0"/>
            </a:br>
            <a:r>
              <a:rPr lang="en-US" altLang="ja-JP" sz="3200" dirty="0" smtClean="0"/>
              <a:t>Symposium 27: Voices of Tohoku: A narrative approach to mental health by expression of experience</a:t>
            </a:r>
            <a:br>
              <a:rPr lang="en-US" altLang="ja-JP" sz="3200" dirty="0" smtClean="0"/>
            </a:br>
            <a:r>
              <a:rPr lang="en-US" altLang="ja-JP" sz="3200" dirty="0" smtClean="0"/>
              <a:t/>
            </a:r>
            <a:br>
              <a:rPr lang="en-US" altLang="ja-JP" sz="3200" dirty="0" smtClean="0"/>
            </a:br>
            <a:r>
              <a:rPr lang="en-US" altLang="ja-JP" sz="2700" dirty="0" smtClean="0"/>
              <a:t>The 5</a:t>
            </a:r>
            <a:r>
              <a:rPr lang="en-US" altLang="ja-JP" sz="2700" baseline="30000" dirty="0" smtClean="0"/>
              <a:t>th</a:t>
            </a:r>
            <a:r>
              <a:rPr lang="en-US" altLang="ja-JP" sz="2700" dirty="0" smtClean="0"/>
              <a:t> World Congress of Asian Psychiatry(WCAP2015)</a:t>
            </a:r>
            <a:br>
              <a:rPr lang="en-US" altLang="ja-JP" sz="2700" dirty="0" smtClean="0"/>
            </a:br>
            <a:r>
              <a:rPr lang="en-US" altLang="ja-JP" sz="2700" dirty="0" smtClean="0"/>
              <a:t>17:10-18:30, March 5, 2015</a:t>
            </a:r>
            <a:br>
              <a:rPr lang="en-US" altLang="ja-JP" sz="2700" dirty="0" smtClean="0"/>
            </a:br>
            <a:r>
              <a:rPr lang="en-US" altLang="ja-JP" sz="2700" dirty="0" smtClean="0"/>
              <a:t>Room C, Centennial Hall Kyushu University School of Medicine, Fukuoka, Japan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83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ja-JP" altLang="ja-JP" b="1" smtClean="0"/>
              <a:t> </a:t>
            </a:r>
            <a:r>
              <a:rPr lang="en-US" altLang="ja-JP" smtClean="0"/>
              <a:t>1. Introduction</a:t>
            </a:r>
            <a:endParaRPr lang="ja-JP" altLang="en-US" smtClean="0"/>
          </a:p>
        </p:txBody>
      </p:sp>
      <p:sp>
        <p:nvSpPr>
          <p:cNvPr id="1024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052513"/>
            <a:ext cx="8569325" cy="5400675"/>
          </a:xfrm>
        </p:spPr>
        <p:txBody>
          <a:bodyPr/>
          <a:lstStyle/>
          <a:p>
            <a:pPr algn="just" eaLnBrk="1" hangingPunct="1"/>
            <a:r>
              <a:rPr lang="en-US" altLang="ja-JP" sz="2800" smtClean="0"/>
              <a:t>The Great East Japan Earthquake, which occurred on March 11, 2011, was a mega-earthquake followed by a large tsunami. The disaster was compounded by nuclear meltdowns at the power plants in Fukushima.</a:t>
            </a:r>
          </a:p>
          <a:p>
            <a:pPr algn="just" eaLnBrk="1" hangingPunct="1"/>
            <a:r>
              <a:rPr lang="en-US" altLang="ja-JP" sz="2800" smtClean="0"/>
              <a:t>Nuclear Power Plant: this leakage forced many people to evacuate their homes, and the large number of evacuees remain a grave problem.</a:t>
            </a:r>
          </a:p>
          <a:p>
            <a:pPr algn="just" eaLnBrk="1" hangingPunct="1"/>
            <a:r>
              <a:rPr lang="en-US" altLang="ja-JP" sz="2800" smtClean="0"/>
              <a:t>It is the children affected by this disaster who are the focus of this study. Essays written by children recording their experiences and thoughts about what happened serve as a valuable means for understanding their psychological state and life situation. </a:t>
            </a:r>
          </a:p>
        </p:txBody>
      </p:sp>
      <p:sp>
        <p:nvSpPr>
          <p:cNvPr id="10244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2CD89D-A871-4293-B197-8EBCA587E48D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8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mtClean="0"/>
              <a:t>Post-Traumatic Growth </a:t>
            </a:r>
            <a:br>
              <a:rPr lang="en-US" altLang="ja-JP" smtClean="0"/>
            </a:br>
            <a:r>
              <a:rPr lang="en-US" altLang="ja-JP" smtClean="0"/>
              <a:t>in Childrens’ Essays </a:t>
            </a:r>
            <a:br>
              <a:rPr lang="en-US" altLang="ja-JP" smtClean="0"/>
            </a:br>
            <a:r>
              <a:rPr lang="en-US" altLang="ja-JP" smtClean="0"/>
              <a:t>after the Disaster</a:t>
            </a:r>
            <a:endParaRPr lang="ja-JP" altLang="en-US" smtClean="0"/>
          </a:p>
        </p:txBody>
      </p:sp>
      <p:sp>
        <p:nvSpPr>
          <p:cNvPr id="1126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2276475"/>
            <a:ext cx="8713788" cy="4176713"/>
          </a:xfrm>
        </p:spPr>
        <p:txBody>
          <a:bodyPr/>
          <a:lstStyle/>
          <a:p>
            <a:pPr algn="just" eaLnBrk="1" hangingPunct="1"/>
            <a:r>
              <a:rPr lang="en-US" altLang="ja-JP" smtClean="0"/>
              <a:t>This study examines this issue from the perspective of post-traumatic growth(PTG).</a:t>
            </a:r>
          </a:p>
          <a:p>
            <a:pPr algn="just" eaLnBrk="1" hangingPunct="1"/>
            <a:r>
              <a:rPr lang="en-US" altLang="ja-JP" smtClean="0"/>
              <a:t>Post-traumatic growth= positive psychological change experienced as a result of the struggle with highly challenging life circumstances.</a:t>
            </a:r>
          </a:p>
          <a:p>
            <a:pPr algn="just" eaLnBrk="1" hangingPunct="1"/>
            <a:r>
              <a:rPr lang="en-US" altLang="ja-JP" smtClean="0"/>
              <a:t>Tedeschi &amp; Calhoun(1996)</a:t>
            </a:r>
            <a:r>
              <a:rPr lang="ja-JP" altLang="en-US" smtClean="0"/>
              <a:t>　</a:t>
            </a:r>
            <a:r>
              <a:rPr lang="en-US" altLang="ja-JP" smtClean="0"/>
              <a:t>found five factors in their Post-Traumatic Growth Inventory. </a:t>
            </a:r>
            <a:endParaRPr lang="ja-JP" altLang="en-US" smtClean="0"/>
          </a:p>
        </p:txBody>
      </p:sp>
      <p:sp>
        <p:nvSpPr>
          <p:cNvPr id="11268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855EB2-0B50-4BBF-B437-A0C53FAF8C9A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30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eaLnBrk="1" hangingPunct="1"/>
            <a:r>
              <a:rPr lang="en-US" altLang="ja-JP" smtClean="0"/>
              <a:t>The Five Factors of PTG</a:t>
            </a:r>
            <a:br>
              <a:rPr lang="en-US" altLang="ja-JP" smtClean="0"/>
            </a:br>
            <a:r>
              <a:rPr lang="ja-JP" altLang="en-US" sz="3600" smtClean="0"/>
              <a:t>（</a:t>
            </a:r>
            <a:r>
              <a:rPr lang="en-US" altLang="ja-JP" sz="3600" smtClean="0"/>
              <a:t>Tedeschi &amp; Calhoun, </a:t>
            </a:r>
            <a:r>
              <a:rPr lang="en-US" altLang="ja-JP" sz="3200" smtClean="0"/>
              <a:t>1996</a:t>
            </a:r>
            <a:r>
              <a:rPr lang="ja-JP" altLang="ja-JP" sz="3600" smtClean="0"/>
              <a:t>）</a:t>
            </a:r>
            <a:endParaRPr lang="ja-JP" altLang="en-US" sz="3600" smtClean="0"/>
          </a:p>
        </p:txBody>
      </p:sp>
      <p:sp>
        <p:nvSpPr>
          <p:cNvPr id="1229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3100" y="1916113"/>
            <a:ext cx="7859713" cy="4537075"/>
          </a:xfrm>
        </p:spPr>
        <p:txBody>
          <a:bodyPr/>
          <a:lstStyle/>
          <a:p>
            <a:pPr eaLnBrk="1" hangingPunct="1"/>
            <a:r>
              <a:rPr lang="en-US" altLang="ja-JP" sz="4400" smtClean="0"/>
              <a:t>Factor 1  “Relating to Others”</a:t>
            </a:r>
          </a:p>
          <a:p>
            <a:pPr eaLnBrk="1" hangingPunct="1"/>
            <a:r>
              <a:rPr lang="en-US" altLang="ja-JP" sz="4400" smtClean="0"/>
              <a:t>Factor 2  “New Possibilities”</a:t>
            </a:r>
          </a:p>
          <a:p>
            <a:pPr eaLnBrk="1" hangingPunct="1"/>
            <a:r>
              <a:rPr lang="en-US" altLang="ja-JP" sz="4400" smtClean="0"/>
              <a:t>Factor 3  “Personal Strength”</a:t>
            </a:r>
          </a:p>
          <a:p>
            <a:pPr eaLnBrk="1" hangingPunct="1"/>
            <a:r>
              <a:rPr lang="en-US" altLang="ja-JP" sz="4400" smtClean="0"/>
              <a:t>Factor 4  “Spiritual Change”</a:t>
            </a:r>
            <a:endParaRPr lang="ja-JP" altLang="ja-JP" sz="4400" smtClean="0"/>
          </a:p>
          <a:p>
            <a:pPr eaLnBrk="1" hangingPunct="1"/>
            <a:r>
              <a:rPr lang="en-US" altLang="ja-JP" sz="4400" smtClean="0"/>
              <a:t>Factor 5  “Appreciation of Life”</a:t>
            </a:r>
            <a:endParaRPr lang="ja-JP" altLang="ja-JP" sz="4400" smtClean="0"/>
          </a:p>
          <a:p>
            <a:pPr eaLnBrk="1" hangingPunct="1"/>
            <a:endParaRPr lang="ja-JP" altLang="en-US" smtClean="0"/>
          </a:p>
        </p:txBody>
      </p:sp>
      <p:sp>
        <p:nvSpPr>
          <p:cNvPr id="12292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822AB92-68AC-442A-8BF5-D6391DBF8E0D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7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2. Objectives</a:t>
            </a:r>
            <a:endParaRPr lang="ja-JP" altLang="en-US" smtClean="0"/>
          </a:p>
        </p:txBody>
      </p:sp>
      <p:sp>
        <p:nvSpPr>
          <p:cNvPr id="133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750" y="1412875"/>
            <a:ext cx="8075613" cy="4525963"/>
          </a:xfrm>
        </p:spPr>
        <p:txBody>
          <a:bodyPr/>
          <a:lstStyle/>
          <a:p>
            <a:pPr algn="just" eaLnBrk="1" hangingPunct="1"/>
            <a:r>
              <a:rPr lang="en-US" altLang="ja-JP" smtClean="0"/>
              <a:t>The purpose of this study was to examine the essays written by children who experienced the Great East Japan Earthquake </a:t>
            </a:r>
          </a:p>
          <a:p>
            <a:pPr algn="just" eaLnBrk="1" hangingPunct="1"/>
            <a:r>
              <a:rPr lang="en-US" altLang="ja-JP" smtClean="0"/>
              <a:t>in order to clarify the characteristics of these essays. </a:t>
            </a:r>
          </a:p>
          <a:p>
            <a:pPr algn="just" eaLnBrk="1" hangingPunct="1"/>
            <a:r>
              <a:rPr lang="en-US" altLang="ja-JP" smtClean="0"/>
              <a:t>To explore the possibilities for PTG in accordance with the five factors in the Post-Traumatic Growth Inventory.</a:t>
            </a:r>
            <a:endParaRPr lang="ja-JP" altLang="en-US" smtClean="0"/>
          </a:p>
        </p:txBody>
      </p:sp>
      <p:sp>
        <p:nvSpPr>
          <p:cNvPr id="13316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C3B144-C51F-4A57-989E-4B4AD1D0ABDB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タイトル 1"/>
          <p:cNvSpPr>
            <a:spLocks noGrp="1"/>
          </p:cNvSpPr>
          <p:nvPr>
            <p:ph type="title"/>
          </p:nvPr>
        </p:nvSpPr>
        <p:spPr>
          <a:xfrm>
            <a:off x="539750" y="346075"/>
            <a:ext cx="8147050" cy="850900"/>
          </a:xfrm>
        </p:spPr>
        <p:txBody>
          <a:bodyPr/>
          <a:lstStyle/>
          <a:p>
            <a:pPr eaLnBrk="1" hangingPunct="1"/>
            <a:r>
              <a:rPr lang="en-US" altLang="ja-JP" smtClean="0"/>
              <a:t>3. Method</a:t>
            </a:r>
            <a:r>
              <a:rPr lang="ja-JP" altLang="en-US" smtClean="0"/>
              <a:t> </a:t>
            </a:r>
            <a:r>
              <a:rPr lang="en-US" altLang="ja-JP" smtClean="0"/>
              <a:t>– </a:t>
            </a:r>
            <a:r>
              <a:rPr lang="en-US" altLang="ja-JP" sz="3600" smtClean="0"/>
              <a:t>Four books analyzed</a:t>
            </a:r>
            <a:endParaRPr lang="ja-JP" altLang="en-US" sz="360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196975"/>
            <a:ext cx="8642350" cy="5256213"/>
          </a:xfrm>
        </p:spPr>
        <p:txBody>
          <a:bodyPr rtlCol="0">
            <a:normAutofit fontScale="2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ja-JP" altLang="ja-JP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1200" i="1" dirty="0" smtClean="0"/>
              <a:t>“Tsunami</a:t>
            </a:r>
            <a:r>
              <a:rPr lang="en-US" altLang="ja-JP" sz="11200" i="1" dirty="0"/>
              <a:t>: The Complete Essays by Children from the Disaster </a:t>
            </a:r>
            <a:r>
              <a:rPr lang="en-US" altLang="ja-JP" sz="11200" i="1" dirty="0" smtClean="0"/>
              <a:t>Areas”</a:t>
            </a:r>
            <a:r>
              <a:rPr lang="en-US" altLang="ja-JP" sz="11200" dirty="0" smtClean="0"/>
              <a:t>, Ken Mori, 2012 </a:t>
            </a:r>
            <a:r>
              <a:rPr lang="en-US" altLang="ja-JP" sz="9600" dirty="0" smtClean="0"/>
              <a:t>(</a:t>
            </a:r>
            <a:r>
              <a:rPr lang="en-US" altLang="ja-JP" sz="9600" dirty="0" err="1" smtClean="0"/>
              <a:t>Bungeishunju</a:t>
            </a:r>
            <a:r>
              <a:rPr lang="en-US" altLang="ja-JP" sz="9600" dirty="0" smtClean="0"/>
              <a:t>)</a:t>
            </a:r>
            <a:r>
              <a:rPr lang="en-US" altLang="ja-JP" sz="11200" dirty="0"/>
              <a:t>;</a:t>
            </a:r>
            <a:r>
              <a:rPr lang="en-US" altLang="ja-JP" sz="11200" dirty="0" smtClean="0"/>
              <a:t> </a:t>
            </a:r>
            <a:r>
              <a:rPr lang="en-US" altLang="ja-JP" sz="11200" dirty="0" smtClean="0">
                <a:solidFill>
                  <a:srgbClr val="FF0000"/>
                </a:solidFill>
              </a:rPr>
              <a:t>85</a:t>
            </a:r>
            <a:r>
              <a:rPr lang="en-US" altLang="ja-JP" sz="11200" dirty="0" smtClean="0"/>
              <a:t> essays.</a:t>
            </a:r>
            <a:br>
              <a:rPr lang="en-US" altLang="ja-JP" sz="11200" dirty="0" smtClean="0"/>
            </a:br>
            <a:r>
              <a:rPr lang="en-US" altLang="ja-JP" sz="4000" dirty="0" smtClean="0"/>
              <a:t> </a:t>
            </a:r>
            <a:endParaRPr lang="ja-JP" altLang="ja-JP" sz="112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1200" i="1" dirty="0" smtClean="0"/>
              <a:t>“Tsunami</a:t>
            </a:r>
            <a:r>
              <a:rPr lang="en-US" altLang="ja-JP" sz="11200" i="1" dirty="0"/>
              <a:t>: 80 Essays by Children from the Disaster </a:t>
            </a:r>
            <a:r>
              <a:rPr lang="en-US" altLang="ja-JP" sz="11200" i="1" dirty="0" smtClean="0"/>
              <a:t>Areas”</a:t>
            </a:r>
            <a:r>
              <a:rPr lang="en-US" altLang="ja-JP" sz="11200" dirty="0" smtClean="0"/>
              <a:t> </a:t>
            </a:r>
            <a:r>
              <a:rPr lang="en-US" altLang="ja-JP" sz="11200" dirty="0"/>
              <a:t>(August Special Issue) </a:t>
            </a:r>
            <a:r>
              <a:rPr lang="en-US" altLang="ja-JP" sz="9600" dirty="0"/>
              <a:t>(</a:t>
            </a:r>
            <a:r>
              <a:rPr lang="en-US" altLang="ja-JP" sz="9600" dirty="0" err="1"/>
              <a:t>Bungeishunju</a:t>
            </a:r>
            <a:r>
              <a:rPr lang="en-US" altLang="ja-JP" sz="9600" dirty="0" smtClean="0"/>
              <a:t>);</a:t>
            </a:r>
            <a:r>
              <a:rPr lang="en-US" altLang="ja-JP" sz="11200" dirty="0" smtClean="0"/>
              <a:t> </a:t>
            </a:r>
            <a:r>
              <a:rPr lang="en-US" altLang="ja-JP" sz="11200" dirty="0" smtClean="0">
                <a:solidFill>
                  <a:srgbClr val="FF0000"/>
                </a:solidFill>
              </a:rPr>
              <a:t>4</a:t>
            </a:r>
            <a:r>
              <a:rPr lang="en-US" altLang="ja-JP" sz="11200" dirty="0"/>
              <a:t> </a:t>
            </a:r>
            <a:r>
              <a:rPr lang="en-US" altLang="ja-JP" sz="11200" dirty="0" smtClean="0"/>
              <a:t>essays. </a:t>
            </a:r>
            <a:br>
              <a:rPr lang="en-US" altLang="ja-JP" sz="11200" dirty="0" smtClean="0"/>
            </a:br>
            <a:endParaRPr lang="en-US" altLang="ja-JP" sz="40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1200" i="1" dirty="0" smtClean="0"/>
              <a:t>“Children </a:t>
            </a:r>
            <a:r>
              <a:rPr lang="en-US" altLang="ja-JP" sz="11200" i="1" dirty="0"/>
              <a:t>of the Tsunami: The Unwritten </a:t>
            </a:r>
            <a:r>
              <a:rPr lang="en-US" altLang="ja-JP" sz="11200" i="1" dirty="0" smtClean="0"/>
              <a:t>Stories”</a:t>
            </a:r>
            <a:r>
              <a:rPr lang="en-US" altLang="ja-JP" sz="11200" dirty="0" smtClean="0"/>
              <a:t>, </a:t>
            </a:r>
            <a:br>
              <a:rPr lang="en-US" altLang="ja-JP" sz="11200" dirty="0" smtClean="0"/>
            </a:br>
            <a:r>
              <a:rPr lang="en-US" altLang="ja-JP" sz="11200" dirty="0" smtClean="0"/>
              <a:t>Ken Mori, 2011 </a:t>
            </a:r>
            <a:r>
              <a:rPr lang="en-US" altLang="ja-JP" sz="9600" dirty="0" smtClean="0"/>
              <a:t>(</a:t>
            </a:r>
            <a:r>
              <a:rPr lang="en-US" altLang="ja-JP" sz="9600" dirty="0" err="1" smtClean="0"/>
              <a:t>Bungeishunju</a:t>
            </a:r>
            <a:r>
              <a:rPr lang="en-US" altLang="ja-JP" sz="9600" dirty="0" smtClean="0"/>
              <a:t>)</a:t>
            </a:r>
            <a:r>
              <a:rPr lang="en-US" altLang="ja-JP" sz="11200" dirty="0" smtClean="0"/>
              <a:t>; </a:t>
            </a:r>
            <a:r>
              <a:rPr lang="en-US" altLang="ja-JP" sz="11200" dirty="0" smtClean="0">
                <a:solidFill>
                  <a:srgbClr val="FF0000"/>
                </a:solidFill>
              </a:rPr>
              <a:t>44 </a:t>
            </a:r>
            <a:r>
              <a:rPr lang="en-US" altLang="ja-JP" sz="11200" dirty="0" smtClean="0"/>
              <a:t>essays.</a:t>
            </a:r>
            <a:br>
              <a:rPr lang="en-US" altLang="ja-JP" sz="11200" dirty="0" smtClean="0"/>
            </a:br>
            <a:endParaRPr lang="ja-JP" altLang="ja-JP" sz="4000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1200" i="1" dirty="0" smtClean="0"/>
              <a:t>“I </a:t>
            </a:r>
            <a:r>
              <a:rPr lang="en-US" altLang="ja-JP" sz="11200" i="1" dirty="0"/>
              <a:t>Want to Go Home: Children of Fukushima Thinking about Life, Family, and the </a:t>
            </a:r>
            <a:r>
              <a:rPr lang="en-US" altLang="ja-JP" sz="11200" i="1" dirty="0" smtClean="0"/>
              <a:t>Future”,</a:t>
            </a:r>
            <a:r>
              <a:rPr lang="en-US" altLang="ja-JP" sz="11200" dirty="0" smtClean="0"/>
              <a:t> The </a:t>
            </a:r>
            <a:r>
              <a:rPr lang="en-US" altLang="ja-JP" sz="11200" dirty="0"/>
              <a:t>Fukushima </a:t>
            </a:r>
            <a:r>
              <a:rPr lang="en-US" altLang="ja-JP" sz="11200" dirty="0" smtClean="0"/>
              <a:t>Children‘s </a:t>
            </a:r>
            <a:r>
              <a:rPr lang="en-US" altLang="ja-JP" sz="11200" dirty="0"/>
              <a:t>Project for the Future, edited by Minoru </a:t>
            </a:r>
            <a:r>
              <a:rPr lang="en-US" altLang="ja-JP" sz="11200" dirty="0" err="1" smtClean="0"/>
              <a:t>Kamata</a:t>
            </a:r>
            <a:r>
              <a:rPr lang="en-US" altLang="ja-JP" sz="11200" dirty="0" smtClean="0"/>
              <a:t>, 2012;</a:t>
            </a:r>
            <a:r>
              <a:rPr lang="ja-JP" altLang="en-US" sz="11200" dirty="0"/>
              <a:t> </a:t>
            </a:r>
            <a:r>
              <a:rPr lang="en-US" altLang="ja-JP" sz="11200" dirty="0" smtClean="0">
                <a:solidFill>
                  <a:srgbClr val="FF0000"/>
                </a:solidFill>
              </a:rPr>
              <a:t>36 </a:t>
            </a:r>
            <a:r>
              <a:rPr lang="en-US" altLang="ja-JP" sz="11200" dirty="0" smtClean="0"/>
              <a:t>essays.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ja-JP" altLang="ja-JP" sz="4000" dirty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1200" dirty="0" smtClean="0"/>
              <a:t>The total number of essays analyzed was </a:t>
            </a:r>
            <a:r>
              <a:rPr lang="en-US" altLang="ja-JP" sz="11200" dirty="0" smtClean="0">
                <a:solidFill>
                  <a:srgbClr val="FF0000"/>
                </a:solidFill>
              </a:rPr>
              <a:t>161</a:t>
            </a:r>
            <a:r>
              <a:rPr lang="en-US" altLang="ja-JP" sz="11200" dirty="0" smtClean="0"/>
              <a:t>.</a:t>
            </a:r>
            <a:endParaRPr lang="ja-JP" altLang="en-US" sz="11200" dirty="0" smtClean="0"/>
          </a:p>
        </p:txBody>
      </p:sp>
      <p:sp>
        <p:nvSpPr>
          <p:cNvPr id="14340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7463E8-8834-4D68-A77B-9212871102CB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0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88913"/>
            <a:ext cx="8640763" cy="6408737"/>
          </a:xfrm>
        </p:spPr>
        <p:txBody>
          <a:bodyPr/>
          <a:lstStyle/>
          <a:p>
            <a:pPr algn="just"/>
            <a:r>
              <a:rPr lang="en-US" altLang="ja-JP" sz="3000" smtClean="0"/>
              <a:t>The 161 essays were converted into text and then text mined using the text mining software Text Mining Studio version 4.1. </a:t>
            </a:r>
          </a:p>
          <a:p>
            <a:pPr algn="just"/>
            <a:r>
              <a:rPr lang="en-US" altLang="ja-JP" sz="3000" b="1" smtClean="0"/>
              <a:t>Text mining</a:t>
            </a:r>
            <a:r>
              <a:rPr lang="en-US" altLang="ja-JP" sz="3000" smtClean="0"/>
              <a:t> is a means of carrying out quantitative analysis on qualitative data such as text. </a:t>
            </a:r>
          </a:p>
          <a:p>
            <a:pPr algn="just"/>
            <a:r>
              <a:rPr lang="en-US" altLang="ja-JP" sz="3000" smtClean="0"/>
              <a:t>The items of analysis were: basic statistics, word frequency, word network, and correspondence analysis.</a:t>
            </a:r>
          </a:p>
          <a:p>
            <a:pPr algn="just"/>
            <a:r>
              <a:rPr lang="en-US" altLang="ja-JP" sz="3000" smtClean="0"/>
              <a:t>Specific attributes of school age (grade),  prefecture(</a:t>
            </a:r>
            <a:r>
              <a:rPr lang="en-US" altLang="ja-JP" sz="3000" i="1" smtClean="0"/>
              <a:t>Fukushima, Miyagi, Iwate,</a:t>
            </a:r>
            <a:r>
              <a:rPr lang="en-US" altLang="ja-JP" sz="3000" smtClean="0"/>
              <a:t> and </a:t>
            </a:r>
            <a:r>
              <a:rPr lang="en-US" altLang="ja-JP" sz="3000" i="1" smtClean="0"/>
              <a:t>Ibaragi</a:t>
            </a:r>
            <a:r>
              <a:rPr lang="en-US" altLang="ja-JP" sz="3000" smtClean="0"/>
              <a:t>), gender, whether damage was caused by the tsunami or the nuclear leakage were analyzed. </a:t>
            </a:r>
          </a:p>
        </p:txBody>
      </p:sp>
      <p:sp>
        <p:nvSpPr>
          <p:cNvPr id="15363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836002A-5507-47DE-AAF7-A54F64148C0E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8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0638"/>
            <a:ext cx="2700338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16388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8FEBD7-6A1E-4A72-B291-D4E651E5680D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84138"/>
            <a:ext cx="5135562" cy="675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561657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テキスト ボックス 3"/>
          <p:cNvSpPr txBox="1">
            <a:spLocks noChangeArrowheads="1"/>
          </p:cNvSpPr>
          <p:nvPr/>
        </p:nvSpPr>
        <p:spPr bwMode="auto">
          <a:xfrm>
            <a:off x="3095625" y="5070475"/>
            <a:ext cx="79216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Tokyo</a:t>
            </a:r>
            <a:endParaRPr lang="ja-JP" altLang="en-US" sz="2000"/>
          </a:p>
        </p:txBody>
      </p:sp>
      <p:cxnSp>
        <p:nvCxnSpPr>
          <p:cNvPr id="6" name="直線矢印コネクタ 5"/>
          <p:cNvCxnSpPr>
            <a:stCxn id="16391" idx="3"/>
          </p:cNvCxnSpPr>
          <p:nvPr/>
        </p:nvCxnSpPr>
        <p:spPr>
          <a:xfrm>
            <a:off x="3887788" y="5270500"/>
            <a:ext cx="1836737" cy="10382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3" name="テキスト ボックス 9"/>
          <p:cNvSpPr txBox="1">
            <a:spLocks noChangeArrowheads="1"/>
          </p:cNvSpPr>
          <p:nvPr/>
        </p:nvSpPr>
        <p:spPr bwMode="auto">
          <a:xfrm>
            <a:off x="2627313" y="4029075"/>
            <a:ext cx="1331912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Fukushima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City</a:t>
            </a:r>
            <a:endParaRPr lang="ja-JP" altLang="en-US" sz="2000"/>
          </a:p>
        </p:txBody>
      </p:sp>
      <p:cxnSp>
        <p:nvCxnSpPr>
          <p:cNvPr id="8" name="直線矢印コネクタ 7"/>
          <p:cNvCxnSpPr>
            <a:stCxn id="16393" idx="3"/>
          </p:cNvCxnSpPr>
          <p:nvPr/>
        </p:nvCxnSpPr>
        <p:spPr>
          <a:xfrm flipV="1">
            <a:off x="3959225" y="2579688"/>
            <a:ext cx="3349625" cy="180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テキスト ボックス 12"/>
          <p:cNvSpPr txBox="1">
            <a:spLocks noChangeArrowheads="1"/>
          </p:cNvSpPr>
          <p:nvPr/>
        </p:nvSpPr>
        <p:spPr bwMode="auto">
          <a:xfrm>
            <a:off x="2052638" y="6083300"/>
            <a:ext cx="17272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Wako Univ.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0.07μSv/h</a:t>
            </a:r>
            <a:endParaRPr lang="ja-JP" altLang="en-US" sz="200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400425" y="6396038"/>
            <a:ext cx="2233613" cy="460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16391" idx="1"/>
          </p:cNvCxnSpPr>
          <p:nvPr/>
        </p:nvCxnSpPr>
        <p:spPr>
          <a:xfrm flipH="1">
            <a:off x="1619250" y="5270500"/>
            <a:ext cx="1476375" cy="519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1763713" y="4383088"/>
            <a:ext cx="863600" cy="108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63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4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739775"/>
          </a:xfrm>
        </p:spPr>
        <p:txBody>
          <a:bodyPr>
            <a:normAutofit fontScale="90000"/>
          </a:bodyPr>
          <a:lstStyle/>
          <a:p>
            <a:r>
              <a:rPr lang="en-US" altLang="ja-JP" smtClean="0"/>
              <a:t>Map of Fukushima Prefecture</a:t>
            </a:r>
            <a:endParaRPr lang="ja-JP" altLang="en-US" smtClean="0"/>
          </a:p>
        </p:txBody>
      </p:sp>
      <p:sp>
        <p:nvSpPr>
          <p:cNvPr id="17411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B064D5-2224-474C-B6FF-D151DBA84724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14413"/>
            <a:ext cx="878522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テキスト ボックス 6"/>
          <p:cNvSpPr txBox="1">
            <a:spLocks noChangeArrowheads="1"/>
          </p:cNvSpPr>
          <p:nvPr/>
        </p:nvSpPr>
        <p:spPr bwMode="auto">
          <a:xfrm>
            <a:off x="5508625" y="1989138"/>
            <a:ext cx="1331913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Fukushima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City</a:t>
            </a:r>
            <a:endParaRPr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92379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569325" cy="1143000"/>
          </a:xfrm>
        </p:spPr>
        <p:txBody>
          <a:bodyPr/>
          <a:lstStyle/>
          <a:p>
            <a:pPr eaLnBrk="1" hangingPunct="1"/>
            <a:r>
              <a:rPr lang="en-US" altLang="ja-JP" smtClean="0"/>
              <a:t>4. Results</a:t>
            </a:r>
            <a:r>
              <a:rPr lang="ja-JP" altLang="en-US" smtClean="0"/>
              <a:t>：</a:t>
            </a:r>
            <a:r>
              <a:rPr lang="en-US" altLang="ja-JP" sz="3600" smtClean="0"/>
              <a:t>Basic information of 161 essays</a:t>
            </a:r>
            <a:endParaRPr lang="ja-JP" altLang="en-US" sz="3000" smtClean="0"/>
          </a:p>
        </p:txBody>
      </p:sp>
      <p:sp>
        <p:nvSpPr>
          <p:cNvPr id="18435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91E069-DC5A-48AC-A9DB-BCDACCF88430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8436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smtClean="0"/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892333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823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0672A6-7417-4352-8E23-B1434B13B98A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9459" name="タイトル 1"/>
          <p:cNvSpPr>
            <a:spLocks noGrp="1"/>
          </p:cNvSpPr>
          <p:nvPr>
            <p:ph type="title"/>
          </p:nvPr>
        </p:nvSpPr>
        <p:spPr>
          <a:xfrm>
            <a:off x="50800" y="-61913"/>
            <a:ext cx="9113838" cy="798513"/>
          </a:xfrm>
        </p:spPr>
        <p:txBody>
          <a:bodyPr/>
          <a:lstStyle/>
          <a:p>
            <a:pPr algn="l" eaLnBrk="1" hangingPunct="1"/>
            <a:r>
              <a:rPr lang="en-US" altLang="ja-JP" sz="3600" smtClean="0"/>
              <a:t>Word  frequency (numbers of students, essays)</a:t>
            </a:r>
            <a:endParaRPr lang="ja-JP" altLang="en-US" sz="3600" smtClean="0"/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703263"/>
            <a:ext cx="5545138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0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426170"/>
          </a:xfrm>
        </p:spPr>
        <p:txBody>
          <a:bodyPr>
            <a:noAutofit/>
          </a:bodyPr>
          <a:lstStyle/>
          <a:p>
            <a:r>
              <a:rPr lang="en-US" altLang="ja-JP" sz="2800" dirty="0"/>
              <a:t>Symposium 27: Voices of Tohoku: A narrative approach to mental health by expression of </a:t>
            </a:r>
            <a:r>
              <a:rPr lang="en-US" altLang="ja-JP" sz="2800" dirty="0" smtClean="0"/>
              <a:t>experience</a:t>
            </a:r>
            <a:br>
              <a:rPr lang="en-US" altLang="ja-JP" sz="2800" dirty="0" smtClean="0"/>
            </a:br>
            <a:r>
              <a:rPr lang="en-US" altLang="ja-JP" sz="6600" dirty="0" smtClean="0"/>
              <a:t>Purpose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7544" y="2316013"/>
            <a:ext cx="8219256" cy="3849291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Narrative approach in the framework of the individual and community building is an important topic for disaster victims when recovering from stressful experiences and acquiring post-traumatic growth (PTG).  </a:t>
            </a:r>
            <a:endParaRPr lang="en-US" altLang="ja-JP" dirty="0" smtClean="0"/>
          </a:p>
          <a:p>
            <a:r>
              <a:rPr lang="en-US" altLang="ja-JP" dirty="0" smtClean="0"/>
              <a:t>This </a:t>
            </a:r>
            <a:r>
              <a:rPr lang="en-US" altLang="ja-JP" dirty="0"/>
              <a:t>symposium will discuss the issues and characteristics of facilitating local mental health recovery through an NGO's activities. </a:t>
            </a:r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8062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3"/>
          <p:cNvSpPr>
            <a:spLocks noGrp="1"/>
          </p:cNvSpPr>
          <p:nvPr>
            <p:ph type="title"/>
          </p:nvPr>
        </p:nvSpPr>
        <p:spPr>
          <a:xfrm>
            <a:off x="2446338" y="0"/>
            <a:ext cx="4141787" cy="777875"/>
          </a:xfrm>
        </p:spPr>
        <p:txBody>
          <a:bodyPr/>
          <a:lstStyle/>
          <a:p>
            <a:pPr algn="l" eaLnBrk="1" hangingPunct="1"/>
            <a:r>
              <a:rPr lang="en-US" altLang="ja-JP" smtClean="0"/>
              <a:t>Network Analysis</a:t>
            </a:r>
            <a:endParaRPr lang="ja-JP" altLang="en-US" smtClean="0"/>
          </a:p>
        </p:txBody>
      </p:sp>
      <p:sp>
        <p:nvSpPr>
          <p:cNvPr id="20483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03C912-7538-4313-B35E-171C951B4F8D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768350"/>
            <a:ext cx="8467725" cy="604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2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21507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41303C-BE2E-4F41-B546-DDF8CBA4C0A1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341313"/>
            <a:ext cx="9002713" cy="648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テキスト ボックス 1"/>
          <p:cNvSpPr txBox="1">
            <a:spLocks noChangeArrowheads="1"/>
          </p:cNvSpPr>
          <p:nvPr/>
        </p:nvSpPr>
        <p:spPr bwMode="auto">
          <a:xfrm>
            <a:off x="1476375" y="4797425"/>
            <a:ext cx="35274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4400"/>
              <a:t>What children want to do</a:t>
            </a:r>
            <a:endParaRPr lang="ja-JP" altLang="en-US" sz="4400"/>
          </a:p>
        </p:txBody>
      </p:sp>
      <p:sp>
        <p:nvSpPr>
          <p:cNvPr id="21510" name="テキスト ボックス 2"/>
          <p:cNvSpPr txBox="1">
            <a:spLocks noChangeArrowheads="1"/>
          </p:cNvSpPr>
          <p:nvPr/>
        </p:nvSpPr>
        <p:spPr bwMode="auto">
          <a:xfrm>
            <a:off x="971550" y="2420938"/>
            <a:ext cx="19351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To</a:t>
            </a:r>
            <a:r>
              <a:rPr lang="ja-JP" altLang="en-US" sz="2400"/>
              <a:t> </a:t>
            </a:r>
            <a:r>
              <a:rPr lang="en-US" altLang="ja-JP" sz="2400"/>
              <a:t>remember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To  tell people</a:t>
            </a:r>
          </a:p>
        </p:txBody>
      </p:sp>
      <p:sp>
        <p:nvSpPr>
          <p:cNvPr id="21511" name="テキスト ボックス 3"/>
          <p:cNvSpPr txBox="1">
            <a:spLocks noChangeArrowheads="1"/>
          </p:cNvSpPr>
          <p:nvPr/>
        </p:nvSpPr>
        <p:spPr bwMode="auto">
          <a:xfrm>
            <a:off x="7532688" y="957263"/>
            <a:ext cx="1565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To proceed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To abolish</a:t>
            </a:r>
            <a:endParaRPr lang="ja-JP" altLang="en-US" sz="2400"/>
          </a:p>
        </p:txBody>
      </p:sp>
      <p:sp>
        <p:nvSpPr>
          <p:cNvPr id="21512" name="テキスト ボックス 4"/>
          <p:cNvSpPr txBox="1">
            <a:spLocks noChangeArrowheads="1"/>
          </p:cNvSpPr>
          <p:nvPr/>
        </p:nvSpPr>
        <p:spPr bwMode="auto">
          <a:xfrm>
            <a:off x="7477125" y="1820863"/>
            <a:ext cx="1593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To get back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To meet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To live with</a:t>
            </a:r>
            <a:endParaRPr lang="ja-JP" altLang="en-US" sz="2400"/>
          </a:p>
        </p:txBody>
      </p:sp>
      <p:sp>
        <p:nvSpPr>
          <p:cNvPr id="21513" name="テキスト ボックス 5"/>
          <p:cNvSpPr txBox="1">
            <a:spLocks noChangeArrowheads="1"/>
          </p:cNvSpPr>
          <p:nvPr/>
        </p:nvSpPr>
        <p:spPr bwMode="auto">
          <a:xfrm>
            <a:off x="6804025" y="5089525"/>
            <a:ext cx="2054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To play outside</a:t>
            </a:r>
            <a:endParaRPr lang="ja-JP" altLang="en-US" sz="2400"/>
          </a:p>
        </p:txBody>
      </p:sp>
      <p:sp>
        <p:nvSpPr>
          <p:cNvPr id="21514" name="テキスト ボックス 6"/>
          <p:cNvSpPr txBox="1">
            <a:spLocks noChangeArrowheads="1"/>
          </p:cNvSpPr>
          <p:nvPr/>
        </p:nvSpPr>
        <p:spPr bwMode="auto">
          <a:xfrm>
            <a:off x="4629150" y="1373188"/>
            <a:ext cx="14652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To say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To do best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To live</a:t>
            </a:r>
          </a:p>
          <a:p>
            <a:pPr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148371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タイトル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1714500"/>
          </a:xfrm>
        </p:spPr>
        <p:txBody>
          <a:bodyPr/>
          <a:lstStyle/>
          <a:p>
            <a:pPr eaLnBrk="1" hangingPunct="1"/>
            <a:r>
              <a:rPr lang="en-US" altLang="ja-JP" sz="4600" smtClean="0"/>
              <a:t>Factors of Post-Traumatic Growth </a:t>
            </a:r>
            <a:endParaRPr lang="ja-JP" altLang="en-US" sz="4600" smtClean="0"/>
          </a:p>
        </p:txBody>
      </p:sp>
      <p:sp>
        <p:nvSpPr>
          <p:cNvPr id="2253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750" y="1989138"/>
            <a:ext cx="7920038" cy="4752975"/>
          </a:xfrm>
        </p:spPr>
        <p:txBody>
          <a:bodyPr/>
          <a:lstStyle/>
          <a:p>
            <a:pPr eaLnBrk="1" hangingPunct="1"/>
            <a:r>
              <a:rPr lang="en-US" altLang="ja-JP" sz="4400" smtClean="0"/>
              <a:t>Factor 1: “Relating to Others”</a:t>
            </a:r>
          </a:p>
          <a:p>
            <a:pPr eaLnBrk="1" hangingPunct="1"/>
            <a:r>
              <a:rPr lang="en-US" altLang="ja-JP" sz="4400" smtClean="0"/>
              <a:t>Factor 2: “New Possibilities”</a:t>
            </a:r>
          </a:p>
          <a:p>
            <a:pPr eaLnBrk="1" hangingPunct="1"/>
            <a:r>
              <a:rPr lang="en-US" altLang="ja-JP" sz="4400" smtClean="0"/>
              <a:t>Factor 3: “Personal Strength”</a:t>
            </a:r>
          </a:p>
          <a:p>
            <a:pPr eaLnBrk="1" hangingPunct="1"/>
            <a:r>
              <a:rPr lang="en-US" altLang="ja-JP" sz="4400" smtClean="0"/>
              <a:t>Factor 4: “Spiritual Change”</a:t>
            </a:r>
            <a:endParaRPr lang="ja-JP" altLang="ja-JP" sz="4400" smtClean="0"/>
          </a:p>
          <a:p>
            <a:pPr eaLnBrk="1" hangingPunct="1"/>
            <a:r>
              <a:rPr lang="en-US" altLang="ja-JP" sz="4400" smtClean="0"/>
              <a:t>Factor 5: “Appreciation of Life”</a:t>
            </a:r>
            <a:endParaRPr lang="ja-JP" altLang="ja-JP" sz="4400" smtClean="0"/>
          </a:p>
          <a:p>
            <a:pPr eaLnBrk="1" hangingPunct="1"/>
            <a:endParaRPr lang="ja-JP" altLang="en-US" sz="4000" b="1" smtClean="0"/>
          </a:p>
          <a:p>
            <a:pPr eaLnBrk="1" hangingPunct="1"/>
            <a:endParaRPr lang="ja-JP" altLang="en-US" sz="4000" b="1" smtClean="0"/>
          </a:p>
        </p:txBody>
      </p:sp>
      <p:sp>
        <p:nvSpPr>
          <p:cNvPr id="22532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66F8AA-D47C-4EBF-95F0-435B8AF892DD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6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/>
              <a:t>Factor </a:t>
            </a:r>
            <a:r>
              <a:rPr lang="en-US" altLang="ja-JP" dirty="0" smtClean="0"/>
              <a:t>1:</a:t>
            </a:r>
            <a:r>
              <a:rPr lang="ja-JP" altLang="en-US" dirty="0"/>
              <a:t>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Relating </a:t>
            </a:r>
            <a:r>
              <a:rPr lang="en-US" altLang="ja-JP" dirty="0"/>
              <a:t>to </a:t>
            </a:r>
            <a:r>
              <a:rPr lang="en-US" altLang="ja-JP" dirty="0" smtClean="0"/>
              <a:t>Others</a:t>
            </a:r>
            <a:r>
              <a:rPr lang="ja-JP" altLang="en-US" dirty="0" smtClean="0"/>
              <a:t>”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sz="3600" dirty="0" smtClean="0"/>
              <a:t>（</a:t>
            </a:r>
            <a:r>
              <a:rPr lang="ja-JP" altLang="en-US" sz="3600" dirty="0" smtClean="0"/>
              <a:t>１）</a:t>
            </a:r>
            <a:r>
              <a:rPr lang="ja-JP" altLang="en-US" dirty="0" smtClean="0"/>
              <a:t>“</a:t>
            </a:r>
            <a:r>
              <a:rPr lang="en-US" altLang="ja-JP" dirty="0"/>
              <a:t>Relations with family</a:t>
            </a:r>
            <a:r>
              <a:rPr lang="ja-JP" altLang="en-US" dirty="0" smtClean="0"/>
              <a:t>”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Many </a:t>
            </a:r>
            <a:r>
              <a:rPr lang="en-US" altLang="ja-JP" dirty="0"/>
              <a:t>people lost family members and friends in the earthquake. </a:t>
            </a:r>
            <a:endParaRPr lang="en-US" altLang="ja-JP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A </a:t>
            </a:r>
            <a:r>
              <a:rPr lang="en-US" altLang="ja-JP" dirty="0"/>
              <a:t>boy who lost his grandfather </a:t>
            </a:r>
            <a:r>
              <a:rPr lang="en-US" altLang="ja-JP" dirty="0" smtClean="0"/>
              <a:t>said: </a:t>
            </a:r>
            <a:r>
              <a:rPr lang="en-US" altLang="ja-JP" dirty="0"/>
              <a:t>"</a:t>
            </a:r>
            <a:r>
              <a:rPr lang="en-US" altLang="ja-JP" b="1" dirty="0"/>
              <a:t>I realized the depth of family ties in the earthquake</a:t>
            </a:r>
            <a:r>
              <a:rPr lang="en-US" altLang="ja-JP" dirty="0"/>
              <a:t>." </a:t>
            </a:r>
            <a:endParaRPr lang="en-US" altLang="ja-JP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A </a:t>
            </a:r>
            <a:r>
              <a:rPr lang="en-US" altLang="ja-JP" dirty="0"/>
              <a:t>female junior high school student who gave up her portion of food rations so her pregnant mother and brother could eat when food rations were delayed </a:t>
            </a:r>
            <a:r>
              <a:rPr lang="en-US" altLang="ja-JP" dirty="0" smtClean="0"/>
              <a:t>said: </a:t>
            </a:r>
            <a:r>
              <a:rPr lang="en-US" altLang="ja-JP" b="1" dirty="0"/>
              <a:t>"I gave my food to my </a:t>
            </a:r>
            <a:r>
              <a:rPr lang="en-US" altLang="ja-JP" b="1" dirty="0" smtClean="0"/>
              <a:t>Mum </a:t>
            </a:r>
            <a:r>
              <a:rPr lang="en-US" altLang="ja-JP" b="1" dirty="0"/>
              <a:t>and brother who </a:t>
            </a:r>
            <a:r>
              <a:rPr lang="en-US" altLang="ja-JP" b="1" dirty="0" smtClean="0"/>
              <a:t>needed </a:t>
            </a:r>
            <a:r>
              <a:rPr lang="en-US" altLang="ja-JP" b="1" dirty="0"/>
              <a:t>more</a:t>
            </a:r>
            <a:r>
              <a:rPr lang="en-US" altLang="ja-JP" dirty="0"/>
              <a:t>." </a:t>
            </a:r>
            <a:endParaRPr lang="ja-JP" altLang="ja-JP" dirty="0" smtClean="0"/>
          </a:p>
        </p:txBody>
      </p:sp>
      <p:sp>
        <p:nvSpPr>
          <p:cNvPr id="23556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9FCDB2-2626-476B-BCD2-A7A859C7AA66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18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/>
              <a:t>Factor 1:</a:t>
            </a:r>
            <a:r>
              <a:rPr lang="ja-JP" altLang="en-US" dirty="0"/>
              <a:t>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Relating </a:t>
            </a:r>
            <a:r>
              <a:rPr lang="en-US" altLang="ja-JP" dirty="0"/>
              <a:t>to </a:t>
            </a:r>
            <a:r>
              <a:rPr lang="en-US" altLang="ja-JP" dirty="0" smtClean="0"/>
              <a:t>Others</a:t>
            </a:r>
            <a:r>
              <a:rPr lang="ja-JP" altLang="en-US" dirty="0" smtClean="0"/>
              <a:t>”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sz="3600" dirty="0" smtClean="0"/>
              <a:t>（</a:t>
            </a:r>
            <a:r>
              <a:rPr lang="ja-JP" altLang="en-US" sz="3600" dirty="0" smtClean="0"/>
              <a:t>２）</a:t>
            </a:r>
            <a:r>
              <a:rPr lang="ja-JP" altLang="en-US" dirty="0"/>
              <a:t>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Relations </a:t>
            </a:r>
            <a:r>
              <a:rPr lang="en-US" altLang="ja-JP" dirty="0"/>
              <a:t>with </a:t>
            </a:r>
            <a:r>
              <a:rPr lang="en-US" altLang="ja-JP" dirty="0" smtClean="0"/>
              <a:t>strangers</a:t>
            </a:r>
            <a:r>
              <a:rPr lang="ja-JP" altLang="en-US" dirty="0" smtClean="0"/>
              <a:t>”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52578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ja-JP" sz="5100" dirty="0" smtClean="0"/>
              <a:t>   </a:t>
            </a:r>
            <a:r>
              <a:rPr lang="en-US" altLang="ja-JP" sz="4800" dirty="0" smtClean="0"/>
              <a:t>Altruistic </a:t>
            </a:r>
            <a:r>
              <a:rPr lang="en-US" altLang="ja-JP" sz="4800" dirty="0"/>
              <a:t>behavior</a:t>
            </a:r>
            <a:endParaRPr lang="en-US" altLang="ja-JP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/>
              <a:t>A junior high school boy described the following: "Drinking water was a problem in the shelter. Despite the fact that the Self-Defense Forces delivered water, there still was not enough. </a:t>
            </a:r>
            <a:r>
              <a:rPr lang="en-US" altLang="ja-JP" b="1" dirty="0" smtClean="0"/>
              <a:t>So </a:t>
            </a:r>
            <a:r>
              <a:rPr lang="en-US" altLang="ja-JP" b="1" dirty="0"/>
              <a:t>we all worked together to collect rain </a:t>
            </a:r>
            <a:r>
              <a:rPr lang="en-US" altLang="ja-JP" b="1" dirty="0" smtClean="0"/>
              <a:t>water </a:t>
            </a:r>
            <a:r>
              <a:rPr lang="en-US" altLang="ja-JP" b="1" dirty="0"/>
              <a:t>which we then carried back to the shelter for everyone.</a:t>
            </a:r>
            <a:r>
              <a:rPr lang="en-US" altLang="ja-JP" dirty="0"/>
              <a:t>" </a:t>
            </a:r>
            <a:endParaRPr lang="en-US" altLang="ja-JP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An </a:t>
            </a:r>
            <a:r>
              <a:rPr lang="en-US" altLang="ja-JP" dirty="0"/>
              <a:t>elementary school boy described the way people would try and protect each other during the </a:t>
            </a:r>
            <a:r>
              <a:rPr lang="en-US" altLang="ja-JP" dirty="0" smtClean="0"/>
              <a:t>many aftershocks.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The </a:t>
            </a:r>
            <a:r>
              <a:rPr lang="en-US" altLang="ja-JP" dirty="0"/>
              <a:t>students’ essays are full of descriptions of selfless acts of kindness and people helping strangers. </a:t>
            </a:r>
            <a:r>
              <a:rPr lang="ja-JP" altLang="ja-JP" dirty="0" smtClean="0"/>
              <a:t>　</a:t>
            </a:r>
          </a:p>
        </p:txBody>
      </p:sp>
      <p:sp>
        <p:nvSpPr>
          <p:cNvPr id="24580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1DFE963-562A-4373-8DB0-F1E03EA19613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22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2738" y="274638"/>
            <a:ext cx="8507412" cy="1498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/>
              <a:t>Factor </a:t>
            </a:r>
            <a:r>
              <a:rPr lang="en-US" altLang="ja-JP" dirty="0" smtClean="0"/>
              <a:t>2: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New Possibilities</a:t>
            </a:r>
            <a:r>
              <a:rPr lang="ja-JP" altLang="en-US" dirty="0"/>
              <a:t>”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sz="2700" b="1" dirty="0" smtClean="0"/>
              <a:t>（</a:t>
            </a:r>
            <a:r>
              <a:rPr lang="ja-JP" altLang="en-US" sz="2700" b="1" dirty="0" smtClean="0"/>
              <a:t>１</a:t>
            </a:r>
            <a:r>
              <a:rPr lang="ja-JP" altLang="ja-JP" sz="2700" b="1" dirty="0" smtClean="0"/>
              <a:t>）</a:t>
            </a:r>
            <a:r>
              <a:rPr lang="en-US" altLang="ja-JP" sz="3200" b="1" dirty="0"/>
              <a:t> </a:t>
            </a:r>
            <a:r>
              <a:rPr lang="ja-JP" altLang="en-US" sz="3100" dirty="0" smtClean="0"/>
              <a:t>“</a:t>
            </a:r>
            <a:r>
              <a:rPr lang="en-US" altLang="ja-JP" sz="3600" dirty="0" smtClean="0"/>
              <a:t>New </a:t>
            </a:r>
            <a:r>
              <a:rPr lang="en-US" altLang="ja-JP" sz="3600" dirty="0"/>
              <a:t>hopes and aims born out of the experience of the </a:t>
            </a:r>
            <a:r>
              <a:rPr lang="en-US" altLang="ja-JP" sz="3600" dirty="0" smtClean="0"/>
              <a:t>earthquake</a:t>
            </a:r>
            <a:r>
              <a:rPr lang="ja-JP" altLang="en-US" sz="3100" dirty="0" smtClean="0"/>
              <a:t>”</a:t>
            </a:r>
            <a:r>
              <a:rPr lang="en-US" altLang="ja-JP" sz="3600" b="1" dirty="0" smtClean="0"/>
              <a:t> </a:t>
            </a:r>
            <a:endParaRPr lang="ja-JP" altLang="en-US" sz="4000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989138"/>
            <a:ext cx="8496300" cy="4281487"/>
          </a:xfrm>
        </p:spPr>
        <p:txBody>
          <a:bodyPr rtlCol="0">
            <a:normAutofit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An </a:t>
            </a:r>
            <a:r>
              <a:rPr lang="en-US" altLang="ja-JP" dirty="0"/>
              <a:t>elementary school boy who lost his father </a:t>
            </a:r>
            <a:r>
              <a:rPr lang="en-US" altLang="ja-JP" dirty="0" smtClean="0"/>
              <a:t>said: </a:t>
            </a:r>
            <a:r>
              <a:rPr lang="en-US" altLang="ja-JP" dirty="0"/>
              <a:t>“My father was a baseball player and then became a baseball coach. I want to become a baseball </a:t>
            </a:r>
            <a:r>
              <a:rPr lang="en-US" altLang="ja-JP" dirty="0" smtClean="0"/>
              <a:t>player too </a:t>
            </a:r>
            <a:r>
              <a:rPr lang="en-US" altLang="ja-JP" dirty="0"/>
              <a:t>who never loses a game!” </a:t>
            </a:r>
            <a:endParaRPr lang="en-US" altLang="ja-JP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Another </a:t>
            </a:r>
            <a:r>
              <a:rPr lang="en-US" altLang="ja-JP" dirty="0"/>
              <a:t>elementary school female student, who had seen the way people worked together during the crisis, said: </a:t>
            </a:r>
            <a:r>
              <a:rPr lang="en-US" altLang="ja-JP" b="1" dirty="0"/>
              <a:t>“I want to study hard to become a nurse so I can have a job that helps </a:t>
            </a:r>
            <a:r>
              <a:rPr lang="en-US" altLang="ja-JP" b="1" dirty="0" smtClean="0"/>
              <a:t>other people</a:t>
            </a:r>
            <a:r>
              <a:rPr lang="en-US" altLang="ja-JP" b="1" dirty="0"/>
              <a:t>.”</a:t>
            </a:r>
            <a:endParaRPr lang="ja-JP" altLang="en-US" b="1" dirty="0" smtClean="0"/>
          </a:p>
        </p:txBody>
      </p:sp>
      <p:sp>
        <p:nvSpPr>
          <p:cNvPr id="25604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ABD7C5-844E-4E13-8673-E6E16A96EE8F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24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255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/>
              <a:t>Factor </a:t>
            </a:r>
            <a:r>
              <a:rPr lang="en-US" altLang="ja-JP" dirty="0" smtClean="0"/>
              <a:t>2: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New </a:t>
            </a:r>
            <a:r>
              <a:rPr lang="en-US" altLang="ja-JP" dirty="0"/>
              <a:t>Possibilities</a:t>
            </a:r>
            <a:r>
              <a:rPr lang="ja-JP" altLang="en-US" dirty="0"/>
              <a:t>”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ja-JP" sz="2700" b="1" dirty="0" smtClean="0"/>
              <a:t>（</a:t>
            </a:r>
            <a:r>
              <a:rPr lang="ja-JP" altLang="en-US" sz="2700" b="1" dirty="0" smtClean="0"/>
              <a:t>２</a:t>
            </a:r>
            <a:r>
              <a:rPr lang="ja-JP" altLang="ja-JP" sz="2700" b="1" dirty="0" smtClean="0"/>
              <a:t>）</a:t>
            </a:r>
            <a:r>
              <a:rPr lang="en-US" altLang="ja-JP" sz="2700" b="1" dirty="0" smtClean="0"/>
              <a:t> </a:t>
            </a:r>
            <a:r>
              <a:rPr lang="ja-JP" altLang="en-US" sz="2800" dirty="0" smtClean="0"/>
              <a:t>“</a:t>
            </a:r>
            <a:r>
              <a:rPr lang="en-US" altLang="ja-JP" sz="3200" dirty="0" smtClean="0"/>
              <a:t>Hopes </a:t>
            </a:r>
            <a:r>
              <a:rPr lang="en-US" altLang="ja-JP" sz="3200" dirty="0"/>
              <a:t>born from gratitude for the help received and thoughts about </a:t>
            </a:r>
            <a:r>
              <a:rPr lang="en-US" altLang="ja-JP" sz="3200" dirty="0" smtClean="0"/>
              <a:t>reconstruction</a:t>
            </a:r>
            <a:r>
              <a:rPr lang="ja-JP" altLang="en-US" sz="2800" dirty="0" smtClean="0"/>
              <a:t>”</a:t>
            </a:r>
            <a:r>
              <a:rPr lang="ja-JP" altLang="ja-JP" sz="3200" dirty="0"/>
              <a:t/>
            </a:r>
            <a:br>
              <a:rPr lang="ja-JP" altLang="ja-JP" sz="3200" dirty="0"/>
            </a:br>
            <a:endParaRPr lang="ja-JP" altLang="en-US" sz="3600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413" cy="5121275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/>
              <a:t>A junior high school boy grateful to the volunteers and people who helped them </a:t>
            </a:r>
            <a:r>
              <a:rPr lang="en-US" altLang="ja-JP" dirty="0" smtClean="0"/>
              <a:t>said: </a:t>
            </a:r>
            <a:r>
              <a:rPr lang="en-US" altLang="ja-JP" dirty="0"/>
              <a:t>“If we ever get to go back to </a:t>
            </a:r>
            <a:r>
              <a:rPr lang="en-US" altLang="ja-JP" dirty="0" err="1"/>
              <a:t>Naraha-cho</a:t>
            </a:r>
            <a:r>
              <a:rPr lang="en-US" altLang="ja-JP" b="1" dirty="0"/>
              <a:t>, I want to give back to all the people who supported us.</a:t>
            </a:r>
            <a:r>
              <a:rPr lang="en-US" altLang="ja-JP" dirty="0"/>
              <a:t> I think that day will come. I want to live in the present.” </a:t>
            </a:r>
            <a:endParaRPr lang="en-US" altLang="ja-JP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An </a:t>
            </a:r>
            <a:r>
              <a:rPr lang="en-US" altLang="ja-JP" dirty="0"/>
              <a:t>upper grade elementary school girl </a:t>
            </a:r>
            <a:r>
              <a:rPr lang="en-US" altLang="ja-JP" dirty="0" smtClean="0"/>
              <a:t>said: </a:t>
            </a:r>
            <a:r>
              <a:rPr lang="en-US" altLang="ja-JP" dirty="0"/>
              <a:t>“My house is gone and I am not sure where we will go. But for now</a:t>
            </a:r>
            <a:r>
              <a:rPr lang="en-US" altLang="ja-JP" dirty="0" smtClean="0"/>
              <a:t>, </a:t>
            </a:r>
            <a:br>
              <a:rPr lang="en-US" altLang="ja-JP" dirty="0" smtClean="0"/>
            </a:br>
            <a:r>
              <a:rPr lang="en-US" altLang="ja-JP" dirty="0" smtClean="0"/>
              <a:t>I </a:t>
            </a:r>
            <a:r>
              <a:rPr lang="en-US" altLang="ja-JP" dirty="0"/>
              <a:t>don’t want to forget to smile</a:t>
            </a:r>
            <a:r>
              <a:rPr lang="en-US" altLang="ja-JP" b="1" dirty="0"/>
              <a:t>. I want to be positive and work toward rebuilding </a:t>
            </a:r>
            <a:r>
              <a:rPr lang="en-US" altLang="ja-JP" b="1" dirty="0" err="1"/>
              <a:t>Ishinomaki</a:t>
            </a:r>
            <a:r>
              <a:rPr lang="en-US" altLang="ja-JP" b="1" dirty="0"/>
              <a:t>. I hope to make a better tomorrow.”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/>
              <a:t>These examples clearly show the way new hope was born from the </a:t>
            </a:r>
            <a:r>
              <a:rPr lang="en-US" altLang="ja-JP" dirty="0" smtClean="0"/>
              <a:t>disaster, </a:t>
            </a:r>
            <a:r>
              <a:rPr lang="en-US" altLang="ja-JP" dirty="0"/>
              <a:t>and also how new hopes and aims have emerged from </a:t>
            </a:r>
            <a:r>
              <a:rPr lang="en-US" altLang="ja-JP" dirty="0" smtClean="0"/>
              <a:t>children’s </a:t>
            </a:r>
            <a:r>
              <a:rPr lang="en-US" altLang="ja-JP" dirty="0"/>
              <a:t>gratitude to volunteers and thoughts about reconstruction.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ja-JP" altLang="en-US" dirty="0" smtClean="0"/>
          </a:p>
        </p:txBody>
      </p:sp>
      <p:sp>
        <p:nvSpPr>
          <p:cNvPr id="26628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DF78A3-8D2C-4167-A759-33A7DC12EB87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0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263" y="188913"/>
            <a:ext cx="8967787" cy="13684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/>
              <a:t>Factor 3: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Personal Strength</a:t>
            </a:r>
            <a:r>
              <a:rPr lang="ja-JP" altLang="en-US" dirty="0" smtClean="0"/>
              <a:t>”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ja-JP" altLang="ja-JP" sz="2700" b="1" dirty="0" smtClean="0"/>
              <a:t>（</a:t>
            </a:r>
            <a:r>
              <a:rPr lang="ja-JP" altLang="en-US" sz="2700" b="1" dirty="0" smtClean="0"/>
              <a:t>１</a:t>
            </a:r>
            <a:r>
              <a:rPr lang="ja-JP" altLang="ja-JP" sz="2700" b="1" dirty="0" smtClean="0"/>
              <a:t>）</a:t>
            </a:r>
            <a:r>
              <a:rPr lang="en-US" altLang="ja-JP" sz="3200" b="1" dirty="0"/>
              <a:t> </a:t>
            </a:r>
            <a:r>
              <a:rPr lang="ja-JP" altLang="en-US" sz="2700" dirty="0" smtClean="0"/>
              <a:t>“</a:t>
            </a:r>
            <a:r>
              <a:rPr lang="en-US" altLang="ja-JP" sz="3100" dirty="0" smtClean="0"/>
              <a:t>Even </a:t>
            </a:r>
            <a:r>
              <a:rPr lang="en-US" altLang="ja-JP" sz="3100" dirty="0"/>
              <a:t>in the midst of devastation, the children determinedly looked forward to a better </a:t>
            </a:r>
            <a:r>
              <a:rPr lang="en-US" altLang="ja-JP" sz="3100" dirty="0" smtClean="0"/>
              <a:t>future</a:t>
            </a:r>
            <a:r>
              <a:rPr lang="ja-JP" altLang="en-US" sz="3100" dirty="0" smtClean="0"/>
              <a:t>”</a:t>
            </a:r>
            <a:endParaRPr lang="ja-JP" altLang="en-US" sz="3600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773238"/>
            <a:ext cx="8434388" cy="4751387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/>
              <a:t>A junior high school girl </a:t>
            </a:r>
            <a:r>
              <a:rPr lang="en-US" altLang="ja-JP" dirty="0" smtClean="0"/>
              <a:t>said: </a:t>
            </a:r>
            <a:r>
              <a:rPr lang="en-US" altLang="ja-JP" dirty="0"/>
              <a:t>“I will never in my </a:t>
            </a:r>
            <a:r>
              <a:rPr lang="en-US" altLang="ja-JP" dirty="0" smtClean="0"/>
              <a:t>life </a:t>
            </a:r>
            <a:r>
              <a:rPr lang="en-US" altLang="ja-JP" dirty="0"/>
              <a:t>forget what happened. However, if I dwell on it too much, it will hold me back. </a:t>
            </a:r>
            <a:r>
              <a:rPr lang="en-US" altLang="ja-JP" b="1" dirty="0"/>
              <a:t>I can’t change the past, but I can work for the future. </a:t>
            </a:r>
            <a:r>
              <a:rPr lang="en-US" altLang="ja-JP" dirty="0"/>
              <a:t>I can’t see what the future will hold, but I want to take one step at a time, walking forward with resolve.” </a:t>
            </a:r>
            <a:endParaRPr lang="en-US" altLang="ja-JP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These </a:t>
            </a:r>
            <a:r>
              <a:rPr lang="en-US" altLang="ja-JP" dirty="0"/>
              <a:t>words were from a high school girl’s </a:t>
            </a:r>
            <a:r>
              <a:rPr lang="en-US" altLang="ja-JP" dirty="0" smtClean="0"/>
              <a:t>essay: </a:t>
            </a:r>
            <a:r>
              <a:rPr lang="en-US" altLang="ja-JP" dirty="0"/>
              <a:t>“As the days pass after the earthquake and I don’t know what happened to my town, my feelings are indescribable. </a:t>
            </a:r>
            <a:r>
              <a:rPr lang="en-US" altLang="ja-JP" b="1" dirty="0"/>
              <a:t>All I can do is look forward, and I think to myself ‘I will never give up!’” </a:t>
            </a:r>
            <a:endParaRPr lang="ja-JP" altLang="en-US" b="1" dirty="0" smtClean="0"/>
          </a:p>
        </p:txBody>
      </p:sp>
      <p:sp>
        <p:nvSpPr>
          <p:cNvPr id="27652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CEC1EE-C4ED-4FB7-8A60-34F3175A9F4E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39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5400" y="331788"/>
            <a:ext cx="9144000" cy="12255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/>
              <a:t>Factor 3: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Personal Strength</a:t>
            </a:r>
            <a:r>
              <a:rPr lang="ja-JP" altLang="en-US" dirty="0" smtClean="0"/>
              <a:t>”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sz="2700" b="1" dirty="0" smtClean="0"/>
              <a:t>（</a:t>
            </a:r>
            <a:r>
              <a:rPr lang="ja-JP" altLang="en-US" sz="2700" b="1" dirty="0" smtClean="0"/>
              <a:t>２</a:t>
            </a:r>
            <a:r>
              <a:rPr lang="ja-JP" altLang="ja-JP" sz="2700" b="1" dirty="0" smtClean="0"/>
              <a:t>）</a:t>
            </a:r>
            <a:r>
              <a:rPr lang="ja-JP" altLang="ja-JP" sz="3200" b="1" dirty="0"/>
              <a:t> </a:t>
            </a:r>
            <a:r>
              <a:rPr lang="ja-JP" altLang="en-US" sz="2800" dirty="0" smtClean="0"/>
              <a:t>“</a:t>
            </a:r>
            <a:r>
              <a:rPr lang="en-US" altLang="ja-JP" sz="3200" dirty="0" smtClean="0"/>
              <a:t>The </a:t>
            </a:r>
            <a:r>
              <a:rPr lang="en-US" altLang="ja-JP" sz="3200" dirty="0"/>
              <a:t>resolve to live for those whose lives were </a:t>
            </a:r>
            <a:r>
              <a:rPr lang="en-US" altLang="ja-JP" sz="3200" dirty="0" smtClean="0"/>
              <a:t>lost</a:t>
            </a:r>
            <a:r>
              <a:rPr lang="ja-JP" altLang="en-US" sz="2800" dirty="0" smtClean="0"/>
              <a:t>”</a:t>
            </a:r>
            <a:r>
              <a:rPr lang="ja-JP" altLang="ja-JP" sz="3200" dirty="0"/>
              <a:t/>
            </a:r>
            <a:br>
              <a:rPr lang="ja-JP" altLang="ja-JP" sz="3200" dirty="0"/>
            </a:br>
            <a:endParaRPr lang="ja-JP" altLang="en-US" sz="3600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388" y="1412875"/>
            <a:ext cx="8713787" cy="5256213"/>
          </a:xfrm>
        </p:spPr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/>
              <a:t>In the essays, we see a determination to mourn for those who </a:t>
            </a:r>
            <a:r>
              <a:rPr lang="en-US" altLang="ja-JP" dirty="0" smtClean="0"/>
              <a:t>died, </a:t>
            </a:r>
            <a:r>
              <a:rPr lang="en-US" altLang="ja-JP" dirty="0"/>
              <a:t>and to live on their behalf. For example, one high school boy </a:t>
            </a:r>
            <a:r>
              <a:rPr lang="en-US" altLang="ja-JP" dirty="0" smtClean="0"/>
              <a:t>said: </a:t>
            </a:r>
            <a:r>
              <a:rPr lang="en-US" altLang="ja-JP" dirty="0"/>
              <a:t>“I survived being chased by the </a:t>
            </a:r>
            <a:r>
              <a:rPr lang="en-US" altLang="ja-JP" dirty="0" smtClean="0"/>
              <a:t>tsunami </a:t>
            </a:r>
            <a:r>
              <a:rPr lang="en-US" altLang="ja-JP" dirty="0"/>
              <a:t>so I want to live to </a:t>
            </a:r>
            <a:r>
              <a:rPr lang="en-US" altLang="ja-JP" dirty="0" smtClean="0"/>
              <a:t>the very best of my ability, </a:t>
            </a:r>
            <a:r>
              <a:rPr lang="en-US" altLang="ja-JP" dirty="0"/>
              <a:t>being undefeated by anything.” </a:t>
            </a:r>
            <a:endParaRPr lang="en-US" altLang="ja-JP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An </a:t>
            </a:r>
            <a:r>
              <a:rPr lang="en-US" altLang="ja-JP" dirty="0"/>
              <a:t>upper elementary school boy </a:t>
            </a:r>
            <a:r>
              <a:rPr lang="en-US" altLang="ja-JP" dirty="0" smtClean="0"/>
              <a:t>said: </a:t>
            </a:r>
            <a:r>
              <a:rPr lang="en-US" altLang="ja-JP" dirty="0"/>
              <a:t>“Despite having suffered and seen so much sadness in the Great East Japan Earthquake disaster, I still consider it a precious experience. I will never forget this experience </a:t>
            </a:r>
            <a:r>
              <a:rPr lang="en-US" altLang="ja-JP" dirty="0" smtClean="0"/>
              <a:t>for the </a:t>
            </a:r>
            <a:r>
              <a:rPr lang="en-US" altLang="ja-JP" dirty="0"/>
              <a:t>rest of my life.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I </a:t>
            </a:r>
            <a:r>
              <a:rPr lang="en-US" altLang="ja-JP" dirty="0"/>
              <a:t>want to live on behalf of all those who died in the earthquake and the tsunami." </a:t>
            </a:r>
            <a:endParaRPr lang="en-US" altLang="ja-JP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A </a:t>
            </a:r>
            <a:r>
              <a:rPr lang="en-US" altLang="ja-JP" dirty="0"/>
              <a:t>junior high school girl </a:t>
            </a:r>
            <a:r>
              <a:rPr lang="en-US" altLang="ja-JP" dirty="0" smtClean="0"/>
              <a:t>similarly said: </a:t>
            </a:r>
            <a:r>
              <a:rPr lang="en-US" altLang="ja-JP" dirty="0"/>
              <a:t>“Life is so much more precious to me now, and I want to live fully, not just for myself but for those people who died.”</a:t>
            </a:r>
            <a:endParaRPr lang="ja-JP" altLang="en-US" dirty="0" smtClean="0"/>
          </a:p>
        </p:txBody>
      </p:sp>
      <p:sp>
        <p:nvSpPr>
          <p:cNvPr id="28676" name="スライド番号プレースホルダー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8E807B-3C33-442B-90AC-697DD20E70A6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8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タイトル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512887"/>
          </a:xfrm>
        </p:spPr>
        <p:txBody>
          <a:bodyPr>
            <a:normAutofit fontScale="90000"/>
          </a:bodyPr>
          <a:lstStyle/>
          <a:p>
            <a:r>
              <a:rPr lang="en-US" altLang="ja-JP" b="1" smtClean="0"/>
              <a:t/>
            </a:r>
            <a:br>
              <a:rPr lang="en-US" altLang="ja-JP" b="1" smtClean="0"/>
            </a:br>
            <a:r>
              <a:rPr lang="en-US" altLang="ja-JP" smtClean="0"/>
              <a:t>Factor 3: </a:t>
            </a:r>
            <a:r>
              <a:rPr lang="ja-JP" altLang="en-US" smtClean="0"/>
              <a:t>“</a:t>
            </a:r>
            <a:r>
              <a:rPr lang="en-US" altLang="ja-JP" smtClean="0"/>
              <a:t>Personal Strength</a:t>
            </a:r>
            <a:r>
              <a:rPr lang="ja-JP" altLang="en-US" smtClean="0"/>
              <a:t>”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ja-JP" altLang="ja-JP" sz="2400" b="1" smtClean="0"/>
              <a:t>（</a:t>
            </a:r>
            <a:r>
              <a:rPr lang="ja-JP" altLang="en-US" sz="2400" b="1" smtClean="0"/>
              <a:t>３</a:t>
            </a:r>
            <a:r>
              <a:rPr lang="en-US" altLang="ja-JP" sz="2400" b="1" smtClean="0"/>
              <a:t>-1</a:t>
            </a:r>
            <a:r>
              <a:rPr lang="ja-JP" altLang="ja-JP" sz="2400" b="1" smtClean="0"/>
              <a:t>）</a:t>
            </a:r>
            <a:r>
              <a:rPr lang="en-US" altLang="ja-JP" sz="2800" b="1" smtClean="0"/>
              <a:t> </a:t>
            </a:r>
            <a:r>
              <a:rPr lang="ja-JP" altLang="en-US" sz="2800" smtClean="0"/>
              <a:t>“</a:t>
            </a:r>
            <a:r>
              <a:rPr lang="en-US" altLang="ja-JP" sz="2800" smtClean="0"/>
              <a:t>Japanese tendency: relating to others and strength</a:t>
            </a:r>
            <a:r>
              <a:rPr lang="ja-JP" altLang="en-US" sz="2800" smtClean="0"/>
              <a:t>”</a:t>
            </a:r>
            <a:r>
              <a:rPr lang="ja-JP" altLang="en-US" smtClean="0"/>
              <a:t>  </a:t>
            </a:r>
            <a:r>
              <a:rPr lang="ja-JP" altLang="ja-JP" smtClean="0"/>
              <a:t/>
            </a:r>
            <a:br>
              <a:rPr lang="ja-JP" altLang="ja-JP" smtClean="0"/>
            </a:br>
            <a:endParaRPr lang="ja-JP" altLang="en-US" smtClean="0"/>
          </a:p>
        </p:txBody>
      </p:sp>
      <p:sp>
        <p:nvSpPr>
          <p:cNvPr id="29699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01663" y="1600200"/>
            <a:ext cx="7931150" cy="4525963"/>
          </a:xfrm>
        </p:spPr>
        <p:txBody>
          <a:bodyPr/>
          <a:lstStyle/>
          <a:p>
            <a:pPr algn="just"/>
            <a:r>
              <a:rPr lang="en-US" altLang="ja-JP" smtClean="0"/>
              <a:t>A particular Japanese tendency can be glimpsed in the connection between relating to others and personal strength.</a:t>
            </a:r>
          </a:p>
          <a:p>
            <a:pPr algn="just"/>
            <a:r>
              <a:rPr lang="en-US" altLang="ja-JP" smtClean="0"/>
              <a:t>Those essays could be said to reflect an area particular to Japanese culture. </a:t>
            </a:r>
          </a:p>
          <a:p>
            <a:pPr algn="just"/>
            <a:r>
              <a:rPr lang="en-US" altLang="ja-JP" smtClean="0"/>
              <a:t>The children’s essays showed a deep connection between factor one, relating to others, and factor three, personal strength. </a:t>
            </a:r>
            <a:endParaRPr lang="ja-JP" altLang="en-US" smtClean="0"/>
          </a:p>
        </p:txBody>
      </p:sp>
      <p:sp>
        <p:nvSpPr>
          <p:cNvPr id="29700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5EE08E-42BE-482D-83E5-EA73BC3FAE83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2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sz="2800" dirty="0"/>
              <a:t>Symposium 27: Voices of Tohoku: A narrative approach to mental health by expression of </a:t>
            </a:r>
            <a:r>
              <a:rPr lang="en-US" altLang="ja-JP" sz="2800" dirty="0" smtClean="0"/>
              <a:t>experience</a:t>
            </a:r>
            <a:r>
              <a:rPr lang="en-US" altLang="ja-JP" sz="4800" dirty="0" smtClean="0"/>
              <a:t/>
            </a:r>
            <a:br>
              <a:rPr lang="en-US" altLang="ja-JP" sz="4800" dirty="0" smtClean="0"/>
            </a:br>
            <a:r>
              <a:rPr lang="en-US" altLang="ja-JP" sz="4800" dirty="0" smtClean="0"/>
              <a:t>Presenters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069160"/>
          </a:xfrm>
        </p:spPr>
        <p:txBody>
          <a:bodyPr>
            <a:normAutofit fontScale="92500"/>
          </a:bodyPr>
          <a:lstStyle/>
          <a:p>
            <a:r>
              <a:rPr lang="en-US" altLang="ja-JP" dirty="0"/>
              <a:t>(1) Mr. Oren (Mr. </a:t>
            </a:r>
            <a:r>
              <a:rPr lang="en-US" altLang="ja-JP" dirty="0" err="1"/>
              <a:t>Polizer</a:t>
            </a:r>
            <a:r>
              <a:rPr lang="en-US" altLang="ja-JP" dirty="0"/>
              <a:t>)will speak about his NGO activity in the Tohoku area for supporting those with disaster </a:t>
            </a:r>
            <a:r>
              <a:rPr lang="en-US" altLang="ja-JP" dirty="0" smtClean="0"/>
              <a:t>experience </a:t>
            </a:r>
            <a:r>
              <a:rPr lang="en-US" altLang="ja-JP" dirty="0" smtClean="0">
                <a:solidFill>
                  <a:srgbClr val="FF0000"/>
                </a:solidFill>
              </a:rPr>
              <a:t>(</a:t>
            </a:r>
            <a:r>
              <a:rPr lang="en-US" altLang="ja-JP" dirty="0" err="1" smtClean="0">
                <a:solidFill>
                  <a:srgbClr val="FF0000"/>
                </a:solidFill>
              </a:rPr>
              <a:t>IsraAIDS</a:t>
            </a:r>
            <a:r>
              <a:rPr lang="en-US" altLang="ja-JP" dirty="0" smtClean="0">
                <a:solidFill>
                  <a:srgbClr val="FF0000"/>
                </a:solidFill>
              </a:rPr>
              <a:t>)</a:t>
            </a:r>
            <a:r>
              <a:rPr lang="en-US" altLang="ja-JP" dirty="0" smtClean="0"/>
              <a:t>.  </a:t>
            </a:r>
            <a:endParaRPr lang="en-US" altLang="ja-JP" dirty="0"/>
          </a:p>
          <a:p>
            <a:r>
              <a:rPr lang="en-US" altLang="ja-JP" dirty="0" smtClean="0"/>
              <a:t>(</a:t>
            </a:r>
            <a:r>
              <a:rPr lang="en-US" altLang="ja-JP" dirty="0"/>
              <a:t>2) Mr. Oren (Ms. </a:t>
            </a:r>
            <a:r>
              <a:rPr lang="en-US" altLang="ja-JP" dirty="0" smtClean="0"/>
              <a:t>Fukumoto) will </a:t>
            </a:r>
            <a:r>
              <a:rPr lang="en-US" altLang="ja-JP" dirty="0"/>
              <a:t>introduce the importance of training communities in healing </a:t>
            </a:r>
            <a:r>
              <a:rPr lang="en-US" altLang="ja-JP" dirty="0" smtClean="0"/>
              <a:t>trauma </a:t>
            </a:r>
            <a:r>
              <a:rPr lang="en-US" altLang="ja-JP" dirty="0" smtClean="0">
                <a:solidFill>
                  <a:srgbClr val="FF0000"/>
                </a:solidFill>
              </a:rPr>
              <a:t>(Healing Japan)</a:t>
            </a:r>
            <a:r>
              <a:rPr lang="en-US" altLang="ja-JP" dirty="0" smtClean="0"/>
              <a:t>.</a:t>
            </a:r>
            <a:r>
              <a:rPr lang="en-US" altLang="ja-JP" dirty="0"/>
              <a:t>	</a:t>
            </a:r>
          </a:p>
          <a:p>
            <a:r>
              <a:rPr lang="en-US" altLang="ja-JP" dirty="0"/>
              <a:t>(3) Mr. Ito will discuss the posttraumatic growth seen in Tohoku </a:t>
            </a:r>
            <a:r>
              <a:rPr lang="en-US" altLang="ja-JP" dirty="0" smtClean="0"/>
              <a:t>children (</a:t>
            </a:r>
            <a:r>
              <a:rPr lang="en-US" altLang="ja-JP" sz="2600" dirty="0" smtClean="0"/>
              <a:t>in relation to </a:t>
            </a:r>
            <a:r>
              <a:rPr lang="en-US" altLang="ja-JP" dirty="0" smtClean="0">
                <a:solidFill>
                  <a:srgbClr val="FF0000"/>
                </a:solidFill>
              </a:rPr>
              <a:t>Voices of Tohoku)</a:t>
            </a:r>
            <a:r>
              <a:rPr lang="en-US" altLang="ja-JP" dirty="0" smtClean="0"/>
              <a:t>.  </a:t>
            </a:r>
          </a:p>
          <a:p>
            <a:r>
              <a:rPr lang="en-US" altLang="ja-JP" dirty="0" smtClean="0"/>
              <a:t>(</a:t>
            </a:r>
            <a:r>
              <a:rPr lang="en-US" altLang="ja-JP" dirty="0"/>
              <a:t>4) Ms. Inoue will present the plan for a psychosocial support center in </a:t>
            </a:r>
            <a:r>
              <a:rPr lang="en-US" altLang="ja-JP" dirty="0" smtClean="0"/>
              <a:t>Japan </a:t>
            </a:r>
            <a:r>
              <a:rPr lang="en-US" altLang="ja-JP" dirty="0" smtClean="0">
                <a:solidFill>
                  <a:srgbClr val="FF0000"/>
                </a:solidFill>
              </a:rPr>
              <a:t>(JICTER)</a:t>
            </a:r>
            <a:r>
              <a:rPr lang="en-US" altLang="ja-JP" dirty="0" smtClean="0"/>
              <a:t>.  </a:t>
            </a:r>
            <a:endParaRPr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126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タイトル 1"/>
          <p:cNvSpPr>
            <a:spLocks noGrp="1"/>
          </p:cNvSpPr>
          <p:nvPr>
            <p:ph type="title"/>
          </p:nvPr>
        </p:nvSpPr>
        <p:spPr>
          <a:xfrm>
            <a:off x="179388" y="44450"/>
            <a:ext cx="8785225" cy="1143000"/>
          </a:xfrm>
        </p:spPr>
        <p:txBody>
          <a:bodyPr/>
          <a:lstStyle/>
          <a:p>
            <a:r>
              <a:rPr lang="en-US" altLang="ja-JP" sz="4000" smtClean="0"/>
              <a:t>Factor 3: </a:t>
            </a:r>
            <a:r>
              <a:rPr lang="ja-JP" altLang="en-US" sz="4000" smtClean="0"/>
              <a:t>“</a:t>
            </a:r>
            <a:r>
              <a:rPr lang="en-US" altLang="ja-JP" sz="4000" smtClean="0"/>
              <a:t>Personal Strength</a:t>
            </a:r>
            <a:r>
              <a:rPr lang="ja-JP" altLang="en-US" sz="4000" smtClean="0"/>
              <a:t>”</a:t>
            </a:r>
            <a:r>
              <a:rPr lang="en-US" altLang="ja-JP" sz="4000" smtClean="0"/>
              <a:t/>
            </a:r>
            <a:br>
              <a:rPr lang="en-US" altLang="ja-JP" sz="4000" smtClean="0"/>
            </a:br>
            <a:r>
              <a:rPr lang="ja-JP" altLang="ja-JP" sz="2400" smtClean="0"/>
              <a:t>（</a:t>
            </a:r>
            <a:r>
              <a:rPr lang="ja-JP" altLang="en-US" sz="2400" smtClean="0"/>
              <a:t>３</a:t>
            </a:r>
            <a:r>
              <a:rPr lang="en-US" altLang="ja-JP" sz="2400" smtClean="0"/>
              <a:t>-2</a:t>
            </a:r>
            <a:r>
              <a:rPr lang="ja-JP" altLang="ja-JP" sz="2400" smtClean="0"/>
              <a:t>）</a:t>
            </a:r>
            <a:r>
              <a:rPr lang="en-US" altLang="ja-JP" sz="2800" smtClean="0"/>
              <a:t> </a:t>
            </a:r>
            <a:r>
              <a:rPr lang="ja-JP" altLang="en-US" sz="2800" smtClean="0"/>
              <a:t>“</a:t>
            </a:r>
            <a:r>
              <a:rPr lang="en-US" altLang="ja-JP" sz="2800" smtClean="0"/>
              <a:t>Japanese tendency: relating to others and strength</a:t>
            </a:r>
            <a:r>
              <a:rPr lang="ja-JP" altLang="en-US" sz="2800" smtClean="0"/>
              <a:t>”</a:t>
            </a:r>
          </a:p>
        </p:txBody>
      </p:sp>
      <p:sp>
        <p:nvSpPr>
          <p:cNvPr id="3072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040312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altLang="ja-JP" sz="2000" smtClean="0"/>
              <a:t>An upper elementary school girl wrote: “The world is watching and they believe in us, so I can’t give up. I have to keep trying.” </a:t>
            </a:r>
          </a:p>
          <a:p>
            <a:pPr algn="just"/>
            <a:r>
              <a:rPr lang="en-US" altLang="ja-JP" sz="2000" smtClean="0"/>
              <a:t>An upper elementary school girl similarly wrote: “People are sending things we need from all over Japan and even from all over the world. There are many people who have traveled here to help us. Now I carry this strength within me. </a:t>
            </a:r>
            <a:br>
              <a:rPr lang="en-US" altLang="ja-JP" sz="2000" smtClean="0"/>
            </a:br>
            <a:r>
              <a:rPr lang="en-US" altLang="ja-JP" sz="2000" smtClean="0"/>
              <a:t>I feel gratitude, and feel strongly that I want to overcome this, never forgetting what happened.” </a:t>
            </a:r>
          </a:p>
          <a:p>
            <a:pPr algn="just"/>
            <a:r>
              <a:rPr lang="en-US" altLang="ja-JP" sz="2000" smtClean="0"/>
              <a:t>A high school boy movingly wrote how “things like the warm food delivered by the Self Defense Forces, the welfare volunteers and the singing from the chorus groups who visited — all of these things reverberated in the hearts of those who have been traumatized by the disasters. I am also deeply grateful to those who supported us. I think I will still have to continue living in this shelter, but no matter what, I don’t want to forget about those many lives lost that day. I want to do everything I can to live fully.” </a:t>
            </a:r>
          </a:p>
          <a:p>
            <a:pPr algn="just"/>
            <a:r>
              <a:rPr lang="en-US" altLang="ja-JP" sz="2000" smtClean="0"/>
              <a:t>A junior high school girl said, “I am grateful to everyone who supported and helped us and to all the people I met after the disaster. I want to live a long life!”</a:t>
            </a:r>
            <a:endParaRPr lang="ja-JP" altLang="en-US" sz="2000" smtClean="0"/>
          </a:p>
        </p:txBody>
      </p:sp>
      <p:sp>
        <p:nvSpPr>
          <p:cNvPr id="30724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128E8E-7738-4444-9AA3-20BD24998CA9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97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/>
              <a:t>Factor 4: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Spiritual Change</a:t>
            </a:r>
            <a:r>
              <a:rPr lang="ja-JP" altLang="en-US" dirty="0" smtClean="0"/>
              <a:t>”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sz="3600" dirty="0" smtClean="0"/>
              <a:t>（</a:t>
            </a:r>
            <a:r>
              <a:rPr lang="en-US" altLang="ja-JP" sz="3600" dirty="0" smtClean="0"/>
              <a:t>1</a:t>
            </a:r>
            <a:r>
              <a:rPr lang="ja-JP" altLang="ja-JP" sz="3600" dirty="0" smtClean="0"/>
              <a:t>）</a:t>
            </a:r>
            <a:r>
              <a:rPr lang="ja-JP" altLang="en-US" dirty="0"/>
              <a:t> </a:t>
            </a:r>
            <a:r>
              <a:rPr lang="ja-JP" altLang="en-US" sz="4000" dirty="0" smtClean="0"/>
              <a:t>“</a:t>
            </a:r>
            <a:r>
              <a:rPr lang="en-US" altLang="ja-JP" sz="4000" dirty="0" smtClean="0"/>
              <a:t>Beauty </a:t>
            </a:r>
            <a:r>
              <a:rPr lang="en-US" altLang="ja-JP" sz="4000" dirty="0"/>
              <a:t>of </a:t>
            </a:r>
            <a:r>
              <a:rPr lang="en-US" altLang="ja-JP" sz="4000" dirty="0" smtClean="0"/>
              <a:t>nature</a:t>
            </a:r>
            <a:r>
              <a:rPr lang="ja-JP" altLang="en-US" sz="4000" dirty="0" smtClean="0"/>
              <a:t>”</a:t>
            </a:r>
            <a:endParaRPr lang="ja-JP" altLang="en-US" dirty="0" smtClean="0"/>
          </a:p>
        </p:txBody>
      </p:sp>
      <p:sp>
        <p:nvSpPr>
          <p:cNvPr id="3174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4463" y="1484313"/>
            <a:ext cx="8820150" cy="5113337"/>
          </a:xfrm>
        </p:spPr>
        <p:txBody>
          <a:bodyPr/>
          <a:lstStyle/>
          <a:p>
            <a:pPr algn="just" eaLnBrk="1" hangingPunct="1"/>
            <a:r>
              <a:rPr lang="en-US" altLang="ja-JP" sz="2800" smtClean="0"/>
              <a:t>A high school boy wrote: “As we moved to the third shelter, I looked up at the night sky and it was the most beautiful sky I have ever seen. The moon and stars were so bright in that town without lights.”</a:t>
            </a:r>
          </a:p>
          <a:p>
            <a:pPr algn="just" eaLnBrk="1" hangingPunct="1"/>
            <a:r>
              <a:rPr lang="en-US" altLang="ja-JP" sz="2800" smtClean="0"/>
              <a:t>A high school girl also said in wonder: “Because of the tsunami, the people who had fled to a school then had to climb up a mountain. Together we then ended up spending the night in the city hall. The starry sky that night was the most beautiful I had ever seen. It was so beautiful I could almost forget what had happened to our town and to me." </a:t>
            </a:r>
            <a:endParaRPr lang="ja-JP" altLang="en-US" sz="2800" smtClean="0"/>
          </a:p>
        </p:txBody>
      </p:sp>
      <p:sp>
        <p:nvSpPr>
          <p:cNvPr id="31748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21FC28-F309-40DD-A7E5-B45789AF7D11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8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/>
              <a:t>Factor 4: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Spiritual Change</a:t>
            </a:r>
            <a:r>
              <a:rPr lang="ja-JP" altLang="en-US" dirty="0" smtClean="0"/>
              <a:t>”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sz="3600" dirty="0" smtClean="0"/>
              <a:t>（</a:t>
            </a:r>
            <a:r>
              <a:rPr lang="en-US" altLang="ja-JP" sz="3600" dirty="0" smtClean="0"/>
              <a:t>2</a:t>
            </a:r>
            <a:r>
              <a:rPr lang="ja-JP" altLang="ja-JP" sz="3600" dirty="0" smtClean="0"/>
              <a:t>）</a:t>
            </a:r>
            <a:r>
              <a:rPr lang="ja-JP" altLang="en-US" dirty="0"/>
              <a:t> </a:t>
            </a:r>
            <a:r>
              <a:rPr lang="ja-JP" altLang="en-US" sz="4000" dirty="0" smtClean="0"/>
              <a:t>“</a:t>
            </a:r>
            <a:r>
              <a:rPr lang="en-US" altLang="ja-JP" sz="4000" dirty="0" smtClean="0"/>
              <a:t>Awareness </a:t>
            </a:r>
            <a:r>
              <a:rPr lang="en-US" altLang="ja-JP" sz="4000" dirty="0"/>
              <a:t>of </a:t>
            </a:r>
            <a:r>
              <a:rPr lang="en-US" altLang="ja-JP" sz="4000" dirty="0" smtClean="0"/>
              <a:t>life</a:t>
            </a:r>
            <a:r>
              <a:rPr lang="ja-JP" altLang="en-US" sz="4000" dirty="0" smtClean="0"/>
              <a:t>”</a:t>
            </a:r>
            <a:endParaRPr lang="ja-JP" altLang="en-US" dirty="0" smtClean="0"/>
          </a:p>
        </p:txBody>
      </p:sp>
      <p:sp>
        <p:nvSpPr>
          <p:cNvPr id="32771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00200"/>
            <a:ext cx="8713788" cy="5141913"/>
          </a:xfrm>
        </p:spPr>
        <p:txBody>
          <a:bodyPr/>
          <a:lstStyle/>
          <a:p>
            <a:pPr algn="just" eaLnBrk="1" hangingPunct="1"/>
            <a:r>
              <a:rPr lang="en-US" altLang="ja-JP" sz="2800" smtClean="0"/>
              <a:t>An upper elementary school boy wrote about how “precious being alive is.”</a:t>
            </a:r>
          </a:p>
          <a:p>
            <a:pPr algn="just" eaLnBrk="1" hangingPunct="1"/>
            <a:r>
              <a:rPr lang="en-US" altLang="ja-JP" sz="2800" smtClean="0"/>
              <a:t>An upper elementary school girl said: “The disaster really made me realize how important ‘life’ is.” </a:t>
            </a:r>
          </a:p>
          <a:p>
            <a:pPr algn="just" eaLnBrk="1" hangingPunct="1"/>
            <a:r>
              <a:rPr lang="en-US" altLang="ja-JP" sz="2800" smtClean="0"/>
              <a:t>A high school girl said: “I’m grateful for being alive. </a:t>
            </a:r>
            <a:br>
              <a:rPr lang="en-US" altLang="ja-JP" sz="2800" smtClean="0"/>
            </a:br>
            <a:r>
              <a:rPr lang="en-US" altLang="ja-JP" sz="2800" smtClean="0"/>
              <a:t>And I want to live appreciating each present moment.”</a:t>
            </a:r>
          </a:p>
          <a:p>
            <a:pPr algn="just" eaLnBrk="1" hangingPunct="1"/>
            <a:r>
              <a:rPr lang="en-US" altLang="ja-JP" sz="2800" smtClean="0"/>
              <a:t>A junior school girl said: “I am alive! I can make sounds and move about! I feel joy in my heart that ‘I am alive!”</a:t>
            </a:r>
            <a:endParaRPr lang="ja-JP" altLang="en-US" sz="2800" smtClean="0"/>
          </a:p>
        </p:txBody>
      </p:sp>
      <p:sp>
        <p:nvSpPr>
          <p:cNvPr id="32772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5C00E17-AF90-4131-AA07-45FF6368B5B3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99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/>
              <a:t>Factor 5</a:t>
            </a:r>
            <a:r>
              <a:rPr lang="en-US" altLang="ja-JP" dirty="0" smtClean="0"/>
              <a:t>:</a:t>
            </a:r>
            <a:r>
              <a:rPr lang="ja-JP" altLang="en-US" dirty="0"/>
              <a:t>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Appreciation </a:t>
            </a:r>
            <a:r>
              <a:rPr lang="en-US" altLang="ja-JP" dirty="0"/>
              <a:t>of </a:t>
            </a:r>
            <a:r>
              <a:rPr lang="en-US" altLang="ja-JP" dirty="0" smtClean="0"/>
              <a:t>Life</a:t>
            </a:r>
            <a:r>
              <a:rPr lang="ja-JP" altLang="en-US" dirty="0" smtClean="0"/>
              <a:t>”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sz="2700" dirty="0" smtClean="0"/>
              <a:t>（</a:t>
            </a:r>
            <a:r>
              <a:rPr lang="ja-JP" altLang="en-US" sz="2700" dirty="0" smtClean="0"/>
              <a:t>１</a:t>
            </a:r>
            <a:r>
              <a:rPr lang="ja-JP" altLang="ja-JP" sz="2700" dirty="0" smtClean="0"/>
              <a:t>）</a:t>
            </a:r>
            <a:r>
              <a:rPr lang="en-US" altLang="ja-JP" sz="3600" dirty="0" smtClean="0"/>
              <a:t> </a:t>
            </a:r>
            <a:r>
              <a:rPr lang="ja-JP" altLang="en-US" sz="3600" dirty="0"/>
              <a:t> </a:t>
            </a:r>
            <a:r>
              <a:rPr lang="ja-JP" altLang="en-US" sz="3600" dirty="0" smtClean="0"/>
              <a:t>“</a:t>
            </a:r>
            <a:r>
              <a:rPr lang="en-US" altLang="ja-JP" sz="3600" dirty="0" smtClean="0"/>
              <a:t>Gratefulness </a:t>
            </a:r>
            <a:r>
              <a:rPr lang="en-US" altLang="ja-JP" sz="3600" dirty="0"/>
              <a:t>for an ordinary daily </a:t>
            </a:r>
            <a:r>
              <a:rPr lang="en-US" altLang="ja-JP" sz="3600" dirty="0" smtClean="0"/>
              <a:t>life</a:t>
            </a:r>
            <a:r>
              <a:rPr lang="ja-JP" altLang="en-US" sz="3600" dirty="0" smtClean="0"/>
              <a:t>”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557338"/>
            <a:ext cx="8642350" cy="5111750"/>
          </a:xfrm>
        </p:spPr>
        <p:txBody>
          <a:bodyPr rtlCol="0">
            <a:normAutofit fontScale="925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/>
              <a:t>An upper elementary school girl </a:t>
            </a:r>
            <a:r>
              <a:rPr lang="en-US" altLang="ja-JP" dirty="0" smtClean="0"/>
              <a:t>said: </a:t>
            </a:r>
            <a:r>
              <a:rPr lang="en-US" altLang="ja-JP" b="1" dirty="0"/>
              <a:t>“I realized from the earthquake how blessed I am for just the ordinary things in life</a:t>
            </a:r>
            <a:r>
              <a:rPr lang="en-US" altLang="ja-JP" dirty="0"/>
              <a:t>. I hope to make use of these feelings.” </a:t>
            </a:r>
            <a:endParaRPr lang="en-US" altLang="ja-JP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An </a:t>
            </a:r>
            <a:r>
              <a:rPr lang="en-US" altLang="ja-JP" dirty="0"/>
              <a:t>upper elementary school girl echoed these feelings in her essay </a:t>
            </a:r>
            <a:r>
              <a:rPr lang="en-US" altLang="ja-JP" dirty="0" smtClean="0"/>
              <a:t>saying: </a:t>
            </a:r>
            <a:r>
              <a:rPr lang="en-US" altLang="ja-JP" dirty="0"/>
              <a:t>“</a:t>
            </a:r>
            <a:r>
              <a:rPr lang="en-US" altLang="ja-JP" b="1" dirty="0" smtClean="0"/>
              <a:t>Now, </a:t>
            </a:r>
            <a:r>
              <a:rPr lang="en-US" altLang="ja-JP" b="1" dirty="0"/>
              <a:t>just being able to do the ordinary things, like getting three meals a day or taking a bath and having a warm bed to sleep in, makes me feel grateful</a:t>
            </a:r>
            <a:r>
              <a:rPr lang="en-US" altLang="ja-JP" b="1" dirty="0" smtClean="0"/>
              <a:t>.”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A </a:t>
            </a:r>
            <a:r>
              <a:rPr lang="en-US" altLang="ja-JP" dirty="0"/>
              <a:t>junior high school girl wrote </a:t>
            </a:r>
            <a:r>
              <a:rPr lang="en-US" altLang="ja-JP" dirty="0" smtClean="0"/>
              <a:t>that: </a:t>
            </a:r>
            <a:r>
              <a:rPr lang="en-US" altLang="ja-JP" dirty="0"/>
              <a:t>“When I am able to live in an ordinary way again, I want to be grateful for each and every day’s blessings.”</a:t>
            </a:r>
            <a:endParaRPr lang="ja-JP" altLang="en-US" dirty="0" smtClean="0"/>
          </a:p>
        </p:txBody>
      </p:sp>
      <p:sp>
        <p:nvSpPr>
          <p:cNvPr id="33796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E9E2CE-B8CB-4D42-BF8E-1AAFC9C9F198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3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288" y="485775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/>
              <a:t>Factor 5:</a:t>
            </a:r>
            <a:r>
              <a:rPr lang="ja-JP" altLang="en-US" dirty="0"/>
              <a:t> </a:t>
            </a:r>
            <a:r>
              <a:rPr lang="ja-JP" altLang="en-US" dirty="0" smtClean="0"/>
              <a:t>“</a:t>
            </a:r>
            <a:r>
              <a:rPr lang="en-US" altLang="ja-JP" dirty="0" smtClean="0"/>
              <a:t>Appreciation </a:t>
            </a:r>
            <a:r>
              <a:rPr lang="en-US" altLang="ja-JP" dirty="0"/>
              <a:t>of Life</a:t>
            </a:r>
            <a:r>
              <a:rPr lang="ja-JP" altLang="en-US" dirty="0"/>
              <a:t>”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ja-JP" altLang="ja-JP" sz="2700" dirty="0" smtClean="0"/>
              <a:t>（</a:t>
            </a:r>
            <a:r>
              <a:rPr lang="ja-JP" altLang="en-US" sz="2700" dirty="0" smtClean="0"/>
              <a:t>２</a:t>
            </a:r>
            <a:r>
              <a:rPr lang="ja-JP" altLang="ja-JP" sz="2700" dirty="0" smtClean="0"/>
              <a:t>）</a:t>
            </a:r>
            <a:r>
              <a:rPr lang="en-US" altLang="ja-JP" sz="3100" dirty="0" smtClean="0"/>
              <a:t> </a:t>
            </a:r>
            <a:r>
              <a:rPr lang="ja-JP" altLang="en-US" sz="3100" dirty="0" smtClean="0"/>
              <a:t>“</a:t>
            </a:r>
            <a:r>
              <a:rPr lang="en-US" altLang="ja-JP" sz="3100" dirty="0" smtClean="0"/>
              <a:t>Gratefulness </a:t>
            </a:r>
            <a:r>
              <a:rPr lang="en-US" altLang="ja-JP" sz="3100" dirty="0"/>
              <a:t>for one’s own life is connected to gratefulness </a:t>
            </a:r>
            <a:r>
              <a:rPr lang="en-US" altLang="ja-JP" sz="3100" dirty="0" smtClean="0"/>
              <a:t>for </a:t>
            </a:r>
            <a:r>
              <a:rPr lang="en-US" altLang="ja-JP" sz="3100" dirty="0"/>
              <a:t>the connection to </a:t>
            </a:r>
            <a:r>
              <a:rPr lang="en-US" altLang="ja-JP" sz="3100" dirty="0" smtClean="0"/>
              <a:t>others</a:t>
            </a:r>
            <a:r>
              <a:rPr lang="ja-JP" altLang="en-US" sz="3100" dirty="0"/>
              <a:t>”</a:t>
            </a:r>
            <a:r>
              <a:rPr lang="ja-JP" altLang="ja-JP" sz="3600" dirty="0"/>
              <a:t/>
            </a:r>
            <a:br>
              <a:rPr lang="ja-JP" altLang="ja-JP" sz="3600" dirty="0"/>
            </a:br>
            <a:endParaRPr lang="ja-JP" altLang="en-US" sz="4000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628775"/>
            <a:ext cx="8713788" cy="4752975"/>
          </a:xfrm>
        </p:spPr>
        <p:txBody>
          <a:bodyPr rtlCol="0">
            <a:normAutofit fontScale="850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/>
              <a:t>An upper elementary school girl </a:t>
            </a:r>
            <a:r>
              <a:rPr lang="en-US" altLang="ja-JP" dirty="0" smtClean="0"/>
              <a:t>wrote: </a:t>
            </a:r>
            <a:r>
              <a:rPr lang="en-US" altLang="ja-JP" dirty="0"/>
              <a:t>“Before the earthquake, I lived with my beloved family. I made dinner with my </a:t>
            </a:r>
            <a:r>
              <a:rPr lang="en-US" altLang="ja-JP" dirty="0" smtClean="0"/>
              <a:t>Mum. </a:t>
            </a:r>
            <a:r>
              <a:rPr lang="en-US" altLang="ja-JP" dirty="0"/>
              <a:t>We all ate dinner together. We always had electricity and water from the taps. Those were all just things I took for granted. </a:t>
            </a:r>
            <a:r>
              <a:rPr lang="en-US" altLang="ja-JP" b="1" dirty="0"/>
              <a:t>Now I know these things are precious and are the greatest blessings</a:t>
            </a:r>
            <a:r>
              <a:rPr lang="en-US" altLang="ja-JP" dirty="0" smtClean="0"/>
              <a:t>.”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A </a:t>
            </a:r>
            <a:r>
              <a:rPr lang="en-US" altLang="ja-JP" dirty="0"/>
              <a:t>junior high school girl similarly </a:t>
            </a:r>
            <a:r>
              <a:rPr lang="en-US" altLang="ja-JP" dirty="0" smtClean="0"/>
              <a:t>wrote: </a:t>
            </a:r>
            <a:r>
              <a:rPr lang="en-US" altLang="ja-JP" dirty="0"/>
              <a:t>“</a:t>
            </a:r>
            <a:r>
              <a:rPr lang="en-US" altLang="ja-JP" b="1" dirty="0"/>
              <a:t>Just being able to eat with my beloved family and be able to sleep—these things are blessings.” </a:t>
            </a:r>
            <a:endParaRPr lang="en-US" altLang="ja-JP" b="1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A </a:t>
            </a:r>
            <a:r>
              <a:rPr lang="en-US" altLang="ja-JP" dirty="0"/>
              <a:t>junior high school girl echoed these feelings </a:t>
            </a:r>
            <a:r>
              <a:rPr lang="en-US" altLang="ja-JP" dirty="0" smtClean="0"/>
              <a:t>saying: </a:t>
            </a:r>
            <a:r>
              <a:rPr lang="en-US" altLang="ja-JP" dirty="0"/>
              <a:t>“Everyone in my family is safe. </a:t>
            </a:r>
            <a:r>
              <a:rPr lang="en-US" altLang="ja-JP" b="1" dirty="0"/>
              <a:t>What I took for granted before, I now feel is a miracle.” </a:t>
            </a:r>
            <a:endParaRPr lang="ja-JP" altLang="en-US" b="1" dirty="0" smtClean="0"/>
          </a:p>
        </p:txBody>
      </p:sp>
      <p:sp>
        <p:nvSpPr>
          <p:cNvPr id="34820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0B448E-9059-46BD-A9DB-73B2329E30E8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5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タイトル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856663" cy="1143000"/>
          </a:xfrm>
        </p:spPr>
        <p:txBody>
          <a:bodyPr/>
          <a:lstStyle/>
          <a:p>
            <a:pPr eaLnBrk="1" hangingPunct="1"/>
            <a:r>
              <a:rPr lang="en-US" altLang="ja-JP" smtClean="0"/>
              <a:t>Discussion </a:t>
            </a:r>
            <a:r>
              <a:rPr lang="ja-JP" altLang="en-US" smtClean="0"/>
              <a:t>１</a:t>
            </a:r>
            <a:r>
              <a:rPr lang="en-US" altLang="ja-JP" smtClean="0"/>
              <a:t>:</a:t>
            </a:r>
            <a:r>
              <a:rPr lang="en-US" altLang="ja-JP" sz="3200" smtClean="0"/>
              <a:t> </a:t>
            </a:r>
            <a:r>
              <a:rPr lang="en-US" altLang="ja-JP" sz="3600" smtClean="0"/>
              <a:t>The nexus of people and PTG</a:t>
            </a:r>
            <a:endParaRPr lang="ja-JP" altLang="en-US" sz="360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0825" y="1341438"/>
            <a:ext cx="8435975" cy="4997450"/>
          </a:xfrm>
        </p:spPr>
        <p:txBody>
          <a:bodyPr rtlCol="0">
            <a:normAutofit fontScale="85000" lnSpcReduction="20000"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It </a:t>
            </a:r>
            <a:r>
              <a:rPr lang="en-GB" dirty="0"/>
              <a:t>is clear that even if they had been alone when the disaster struck, the children who experienced the disaster were with their families, friends or other people </a:t>
            </a:r>
            <a:r>
              <a:rPr lang="en-GB" dirty="0" smtClean="0"/>
              <a:t>they </a:t>
            </a:r>
            <a:r>
              <a:rPr lang="en-GB" dirty="0"/>
              <a:t>knew during the evacuation or in the evacuation shelters.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GB" dirty="0"/>
              <a:t>It is clear that even </a:t>
            </a:r>
            <a:r>
              <a:rPr lang="en-GB" dirty="0" smtClean="0"/>
              <a:t>among </a:t>
            </a:r>
            <a:r>
              <a:rPr lang="en-GB" dirty="0"/>
              <a:t>people who had never met each other before, the shared experience of the disaster naturally led to many cases of altruistic behaviour with people helping each other in a variety of ways.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It can be said that the </a:t>
            </a:r>
            <a:r>
              <a:rPr lang="en-GB" dirty="0"/>
              <a:t>experience led to the development in the children of </a:t>
            </a:r>
            <a:r>
              <a:rPr lang="en-GB" b="1" dirty="0"/>
              <a:t>the first factor ‘Relating to Others’, and also inspired the third factor ‘Personal Strength</a:t>
            </a:r>
            <a:r>
              <a:rPr lang="en-GB" b="1" dirty="0" smtClean="0"/>
              <a:t>’.</a:t>
            </a:r>
            <a:endParaRPr lang="en-GB" b="1" dirty="0"/>
          </a:p>
        </p:txBody>
      </p:sp>
      <p:sp>
        <p:nvSpPr>
          <p:cNvPr id="35844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F8E8B7-CC8A-48CB-AC0B-5F7DECB5F08D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6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56650" cy="7842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Discussion </a:t>
            </a:r>
            <a:r>
              <a:rPr lang="ja-JP" altLang="en-US" dirty="0" smtClean="0"/>
              <a:t>２</a:t>
            </a:r>
            <a:r>
              <a:rPr lang="en-US" altLang="ja-JP" dirty="0" smtClean="0"/>
              <a:t>:</a:t>
            </a:r>
            <a:r>
              <a:rPr lang="ja-JP" altLang="en-US" dirty="0"/>
              <a:t> </a:t>
            </a:r>
            <a:r>
              <a:rPr lang="en-US" altLang="ja-JP" sz="4000" dirty="0" smtClean="0"/>
              <a:t>Families in Tohoku and</a:t>
            </a:r>
            <a:r>
              <a:rPr lang="en-US" altLang="ja-JP" sz="4000" dirty="0"/>
              <a:t/>
            </a:r>
            <a:br>
              <a:rPr lang="en-US" altLang="ja-JP" sz="4000" dirty="0"/>
            </a:br>
            <a:r>
              <a:rPr lang="en-US" altLang="ja-JP" sz="4000" dirty="0" smtClean="0"/>
              <a:t>human </a:t>
            </a:r>
            <a:r>
              <a:rPr lang="en-US" altLang="ja-JP" sz="4000" dirty="0"/>
              <a:t>relations in the region</a:t>
            </a:r>
            <a:endParaRPr lang="ja-JP" altLang="en-US" sz="4000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388" y="1268413"/>
            <a:ext cx="8785225" cy="5329237"/>
          </a:xfrm>
        </p:spPr>
        <p:txBody>
          <a:bodyPr rtlCol="0">
            <a:normAutofit fontScale="92500" lnSpcReduction="20000"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Mori </a:t>
            </a:r>
            <a:r>
              <a:rPr lang="en-GB" sz="2800" dirty="0"/>
              <a:t>(2011)</a:t>
            </a:r>
            <a:r>
              <a:rPr lang="en-GB" dirty="0"/>
              <a:t> discusses the characteristic features of human relationships in the Tohoku region. In the current era where Japan is facing both a declining birth rate and an aging population, there are many households in </a:t>
            </a:r>
            <a:r>
              <a:rPr lang="en-GB" dirty="0" smtClean="0"/>
              <a:t>Tohoku where </a:t>
            </a:r>
            <a:r>
              <a:rPr lang="en-GB" dirty="0"/>
              <a:t>a variety of family members and several children live together.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GB" dirty="0"/>
              <a:t>It is common for several generations of one family to live together in one household, and bonds within communities are also strong. The fathers of some children in </a:t>
            </a:r>
            <a:r>
              <a:rPr lang="en-GB" dirty="0" err="1"/>
              <a:t>Shizukawa</a:t>
            </a:r>
            <a:r>
              <a:rPr lang="en-GB" dirty="0"/>
              <a:t>, Miyagi Prefecture, </a:t>
            </a:r>
            <a:r>
              <a:rPr lang="en-GB" dirty="0" smtClean="0"/>
              <a:t>refer to </a:t>
            </a:r>
            <a:r>
              <a:rPr lang="en-GB" dirty="0"/>
              <a:t>their own town as ‘family’. 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GB" dirty="0" smtClean="0"/>
              <a:t>Children </a:t>
            </a:r>
            <a:r>
              <a:rPr lang="en-GB" dirty="0"/>
              <a:t>in the Tohoku region grow up in an environment where many people take care of them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36868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6EE4EE-4AF1-4806-BD8B-0857BDC3225A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7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ja-JP" smtClean="0"/>
              <a:t>Discussion </a:t>
            </a:r>
            <a:r>
              <a:rPr lang="ja-JP" altLang="en-US" smtClean="0"/>
              <a:t>３</a:t>
            </a:r>
            <a:r>
              <a:rPr lang="en-US" altLang="ja-JP" smtClean="0"/>
              <a:t>:</a:t>
            </a:r>
            <a:r>
              <a:rPr lang="ja-JP" altLang="en-US" smtClean="0"/>
              <a:t> </a:t>
            </a:r>
            <a:r>
              <a:rPr lang="en-US" altLang="ja-JP" smtClean="0"/>
              <a:t>PTG in relations </a:t>
            </a:r>
            <a:br>
              <a:rPr lang="en-US" altLang="ja-JP" smtClean="0"/>
            </a:br>
            <a:r>
              <a:rPr lang="en-US" altLang="ja-JP" smtClean="0"/>
              <a:t>with others</a:t>
            </a:r>
            <a:endParaRPr lang="ja-JP" altLang="en-US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850" y="1600200"/>
            <a:ext cx="8362950" cy="5068888"/>
          </a:xfrm>
        </p:spPr>
        <p:txBody>
          <a:bodyPr rtlCol="0">
            <a:normAutofit fontScale="850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There </a:t>
            </a:r>
            <a:r>
              <a:rPr lang="en-US" altLang="ja-JP" dirty="0"/>
              <a:t>is no need to describe </a:t>
            </a:r>
            <a:r>
              <a:rPr lang="en-US" altLang="ja-JP" dirty="0" smtClean="0"/>
              <a:t>the </a:t>
            </a:r>
            <a:r>
              <a:rPr lang="en-US" altLang="ja-JP" dirty="0"/>
              <a:t>emotional and physical shock that these children </a:t>
            </a:r>
            <a:r>
              <a:rPr lang="en-US" altLang="ja-JP" dirty="0" smtClean="0"/>
              <a:t>experienced </a:t>
            </a:r>
            <a:r>
              <a:rPr lang="en-US" altLang="ja-JP" dirty="0"/>
              <a:t>during what was an unprecedented disaster in Japan.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But the </a:t>
            </a:r>
            <a:r>
              <a:rPr lang="en-US" altLang="ja-JP" dirty="0"/>
              <a:t>children were also able to achieve growth through overcoming the challenges they faced. This occurred alongside adults who made them feel safe</a:t>
            </a:r>
            <a:r>
              <a:rPr lang="en-US" altLang="ja-JP" dirty="0" smtClean="0"/>
              <a:t>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/>
              <a:t>T</a:t>
            </a:r>
            <a:r>
              <a:rPr lang="en-US" altLang="ja-JP" dirty="0" smtClean="0"/>
              <a:t>hey </a:t>
            </a:r>
            <a:r>
              <a:rPr lang="en-US" altLang="ja-JP" dirty="0"/>
              <a:t>expressed positive emotions, such as gratitude for the help they received and for having their basic daily needs met</a:t>
            </a:r>
            <a:r>
              <a:rPr lang="en-US" altLang="ja-JP" dirty="0" smtClean="0"/>
              <a:t>. They </a:t>
            </a:r>
            <a:r>
              <a:rPr lang="en-US" altLang="ja-JP" dirty="0"/>
              <a:t>also felt new awareness about the preciousness of life itself. This led to positive, deliberate, and constructive thinking. </a:t>
            </a:r>
            <a:endParaRPr lang="ja-JP" altLang="ja-JP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ja-JP" altLang="en-US" dirty="0" smtClean="0"/>
          </a:p>
        </p:txBody>
      </p:sp>
      <p:sp>
        <p:nvSpPr>
          <p:cNvPr id="37892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39AA16-0B47-4B2A-8954-4B49E1A66392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/>
              <a:t>Discussion </a:t>
            </a:r>
            <a:r>
              <a:rPr lang="ja-JP" altLang="en-US" dirty="0" smtClean="0"/>
              <a:t>４</a:t>
            </a:r>
            <a:r>
              <a:rPr lang="en-US" altLang="ja-JP" dirty="0" smtClean="0"/>
              <a:t>:</a:t>
            </a:r>
            <a:r>
              <a:rPr lang="ja-JP" altLang="en-US" dirty="0" smtClean="0"/>
              <a:t> </a:t>
            </a:r>
            <a:r>
              <a:rPr lang="en-US" altLang="ja-JP" sz="3600" dirty="0" smtClean="0"/>
              <a:t>Significance of </a:t>
            </a:r>
            <a:r>
              <a:rPr lang="en-US" altLang="ja-JP" sz="3600" dirty="0"/>
              <a:t>self-disclosure </a:t>
            </a:r>
            <a:r>
              <a:rPr lang="en-US" altLang="ja-JP" sz="3600" dirty="0" smtClean="0"/>
              <a:t>through writing essays</a:t>
            </a:r>
            <a:endParaRPr lang="ja-JP" altLang="en-US" sz="3600" dirty="0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/>
              <a:t>It could further be suggested that voicing their feelings through the writing of these essays was a deeply meaningful activity for </a:t>
            </a:r>
            <a:r>
              <a:rPr lang="en-US" altLang="ja-JP" dirty="0" smtClean="0"/>
              <a:t>the children. 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Self-disclosure through </a:t>
            </a:r>
            <a:r>
              <a:rPr lang="en-US" altLang="ja-JP" dirty="0"/>
              <a:t>writing </a:t>
            </a:r>
            <a:r>
              <a:rPr lang="en-US" altLang="ja-JP" dirty="0" smtClean="0"/>
              <a:t>to express </a:t>
            </a:r>
            <a:r>
              <a:rPr lang="en-US" altLang="ja-JP" dirty="0"/>
              <a:t>one’s inner thoughts to </a:t>
            </a:r>
            <a:r>
              <a:rPr lang="en-US" altLang="ja-JP" dirty="0" smtClean="0"/>
              <a:t>others about what </a:t>
            </a:r>
            <a:r>
              <a:rPr lang="en-US" altLang="ja-JP" dirty="0"/>
              <a:t>happened is an important part of the PTG process</a:t>
            </a:r>
            <a:r>
              <a:rPr lang="en-US" altLang="ja-JP" dirty="0" smtClean="0"/>
              <a:t>.</a:t>
            </a:r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In </a:t>
            </a:r>
            <a:r>
              <a:rPr lang="en-US" altLang="ja-JP" dirty="0"/>
              <a:t>an environment where they felt safe, the children felt able to open up about their experiences and feelings, and this was an </a:t>
            </a:r>
            <a:r>
              <a:rPr lang="en-US" altLang="ja-JP" dirty="0" smtClean="0"/>
              <a:t>important </a:t>
            </a:r>
            <a:r>
              <a:rPr lang="en-US" altLang="ja-JP" dirty="0"/>
              <a:t>factor in their recovery and growth. </a:t>
            </a:r>
            <a:endParaRPr lang="en-US" altLang="ja-JP" dirty="0" smtClean="0"/>
          </a:p>
          <a:p>
            <a:pPr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dirty="0" smtClean="0"/>
              <a:t>It </a:t>
            </a:r>
            <a:r>
              <a:rPr lang="en-US" altLang="ja-JP" dirty="0"/>
              <a:t>can be </a:t>
            </a:r>
            <a:r>
              <a:rPr lang="en-US" altLang="ja-JP" dirty="0" smtClean="0"/>
              <a:t>predicted </a:t>
            </a:r>
            <a:r>
              <a:rPr lang="en-US" altLang="ja-JP" dirty="0"/>
              <a:t>that this experience will lead to further PTG.</a:t>
            </a:r>
            <a:endParaRPr lang="ja-JP" altLang="en-US" dirty="0" smtClean="0"/>
          </a:p>
        </p:txBody>
      </p:sp>
      <p:sp>
        <p:nvSpPr>
          <p:cNvPr id="38916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39B3FC-97D4-4856-8EF9-97B2E27A83D6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7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タイトル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777875"/>
          </a:xfrm>
        </p:spPr>
        <p:txBody>
          <a:bodyPr/>
          <a:lstStyle/>
          <a:p>
            <a:r>
              <a:rPr lang="en-US" altLang="ja-JP" smtClean="0"/>
              <a:t>Discussion 5:   Limitations</a:t>
            </a:r>
            <a:endParaRPr lang="ja-JP" altLang="en-US" smtClean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7950" y="1052513"/>
            <a:ext cx="8856663" cy="55451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ja-JP" dirty="0" smtClean="0"/>
              <a:t>Sample bias: Data not randomly collected, but selected &amp; edited.</a:t>
            </a:r>
          </a:p>
          <a:p>
            <a:pPr>
              <a:defRPr/>
            </a:pPr>
            <a:r>
              <a:rPr lang="en-US" altLang="ja-JP" dirty="0" smtClean="0"/>
              <a:t>Pygmalion effect: The greater the expectation placed upon people, the better they perform.</a:t>
            </a:r>
          </a:p>
          <a:p>
            <a:pPr marL="0" indent="0">
              <a:buFont typeface="Arial" charset="0"/>
              <a:buNone/>
              <a:defRPr/>
            </a:pPr>
            <a:r>
              <a:rPr lang="ja-JP" altLang="en-US" dirty="0" smtClean="0"/>
              <a:t>    →</a:t>
            </a:r>
            <a:r>
              <a:rPr lang="en-US" altLang="ja-JP" dirty="0" smtClean="0"/>
              <a:t>The expectation of teachers and editors intentionally or unintentionally encourages pupil/ students to write essays positively.</a:t>
            </a:r>
          </a:p>
          <a:p>
            <a:pPr>
              <a:defRPr/>
            </a:pPr>
            <a:r>
              <a:rPr lang="en-US" altLang="ja-JP" dirty="0" smtClean="0"/>
              <a:t>Contextualization of the essay books is needed.</a:t>
            </a:r>
          </a:p>
          <a:p>
            <a:pPr marL="0" indent="0">
              <a:buFont typeface="Arial" charset="0"/>
              <a:buNone/>
              <a:defRPr/>
            </a:pPr>
            <a:r>
              <a:rPr lang="ja-JP" altLang="en-US" dirty="0" smtClean="0"/>
              <a:t>★</a:t>
            </a:r>
            <a:r>
              <a:rPr lang="en-US" altLang="ja-JP" dirty="0"/>
              <a:t>Abuse</a:t>
            </a:r>
            <a:r>
              <a:rPr lang="en-US" altLang="ja-JP" dirty="0" smtClean="0"/>
              <a:t> of PTG:</a:t>
            </a:r>
            <a:r>
              <a:rPr lang="ja-JP" altLang="en-US" dirty="0" smtClean="0"/>
              <a:t>　</a:t>
            </a:r>
            <a:r>
              <a:rPr lang="en-US" altLang="ja-JP" dirty="0" smtClean="0"/>
              <a:t>PTG technique as a means of prevention of PTSD and recovery of soldiers to get back to battlefield to promote war.  </a:t>
            </a:r>
          </a:p>
          <a:p>
            <a:pPr marL="0" indent="0">
              <a:buFont typeface="Arial" charset="0"/>
              <a:buNone/>
              <a:defRPr/>
            </a:pPr>
            <a:endParaRPr lang="en-US" altLang="ja-JP" dirty="0"/>
          </a:p>
          <a:p>
            <a:pPr marL="0" indent="0">
              <a:buFont typeface="Arial" charset="0"/>
              <a:buNone/>
              <a:defRPr/>
            </a:pPr>
            <a:endParaRPr lang="en-US" altLang="ja-JP" dirty="0"/>
          </a:p>
          <a:p>
            <a:pPr marL="0" indent="0">
              <a:buFont typeface="Arial" charset="0"/>
              <a:buNone/>
              <a:defRPr/>
            </a:pPr>
            <a:endParaRPr lang="ja-JP" altLang="en-US" dirty="0"/>
          </a:p>
        </p:txBody>
      </p:sp>
      <p:sp>
        <p:nvSpPr>
          <p:cNvPr id="39940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A76990-7B7F-4A95-A622-FECCFF64644C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D6DA98-D0CE-4593-843F-2DA1F193249A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92088"/>
            <a:ext cx="4248150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35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388" y="115888"/>
            <a:ext cx="8964612" cy="6481762"/>
          </a:xfrm>
        </p:spPr>
        <p:txBody>
          <a:bodyPr rtlCol="0">
            <a:normAutofit fontScale="4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ja-JP" altLang="ja-JP" sz="5500" b="1" dirty="0"/>
              <a:t> </a:t>
            </a:r>
            <a:r>
              <a:rPr lang="en-US" altLang="ja-JP" sz="5500" b="1" dirty="0" smtClean="0"/>
              <a:t>References</a:t>
            </a:r>
            <a:endParaRPr lang="ja-JP" altLang="ja-JP" sz="5500" dirty="0" smtClean="0"/>
          </a:p>
          <a:p>
            <a:pPr marL="0" indent="0">
              <a:buFont typeface="Arial" charset="0"/>
              <a:buNone/>
              <a:defRPr/>
            </a:pPr>
            <a:r>
              <a:rPr lang="ja-JP" altLang="en-US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●</a:t>
            </a:r>
            <a:r>
              <a:rPr lang="en-US" altLang="ja-JP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Ito</a:t>
            </a:r>
            <a:r>
              <a:rPr lang="en-US" altLang="ja-JP" sz="4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T. 2014 Effects of tsunami and nuclear disaster on children’s time perspective: A text mining study of essays after the Great East Japan </a:t>
            </a:r>
            <a:r>
              <a:rPr lang="en-US" altLang="ja-JP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Earthquake.  </a:t>
            </a:r>
            <a:r>
              <a:rPr lang="en-US" altLang="ja-JP" sz="4200" i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Journal of International Society of Life Information Science, </a:t>
            </a:r>
            <a:r>
              <a:rPr lang="en-US" altLang="ja-JP" sz="4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32(1), 44-46</a:t>
            </a:r>
            <a:r>
              <a:rPr lang="en-US" altLang="ja-JP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.. </a:t>
            </a:r>
            <a:r>
              <a:rPr lang="en-US" altLang="ja-JP" sz="4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hlinkClick r:id="rId2"/>
              </a:rPr>
              <a:t>http://www.itotakehiko.com/papers</a:t>
            </a:r>
            <a:r>
              <a:rPr lang="en-US" altLang="ja-JP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hlinkClick r:id="rId2"/>
              </a:rPr>
              <a:t>/</a:t>
            </a:r>
            <a:r>
              <a:rPr lang="en-US" altLang="ja-JP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  </a:t>
            </a:r>
            <a:r>
              <a:rPr lang="en-US" altLang="ja-JP" sz="4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</a:t>
            </a:r>
            <a:r>
              <a:rPr lang="en-US" altLang="ja-JP" sz="420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R179</a:t>
            </a:r>
            <a:r>
              <a:rPr lang="en-US" altLang="ja-JP" sz="420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</a:t>
            </a:r>
            <a:endParaRPr lang="en-US" altLang="ja-JP" sz="42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0" indent="0">
              <a:buFont typeface="Arial" charset="0"/>
              <a:buNone/>
              <a:defRPr/>
            </a:pPr>
            <a:r>
              <a:rPr lang="ja-JP" altLang="en-US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●</a:t>
            </a:r>
            <a:r>
              <a:rPr lang="en-US" altLang="ja-JP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</a:t>
            </a:r>
            <a:r>
              <a:rPr lang="en-US" altLang="ja-JP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Ito</a:t>
            </a:r>
            <a:r>
              <a:rPr lang="en-US" altLang="ja-JP" sz="4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T. </a:t>
            </a:r>
            <a:r>
              <a:rPr lang="en-US" altLang="ja-JP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(2014) </a:t>
            </a:r>
            <a:r>
              <a:rPr lang="en-US" altLang="ja-JP" sz="4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What kind of media contributes to human happiness?: From 9/11 in New York to 3/11 in Fukushima.  </a:t>
            </a:r>
            <a:r>
              <a:rPr lang="en-US" altLang="ja-JP" sz="4200" i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Journal of International Society of Life Information Science, </a:t>
            </a:r>
            <a:r>
              <a:rPr lang="en-US" altLang="ja-JP" sz="4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32(2), </a:t>
            </a:r>
            <a:r>
              <a:rPr lang="en-US" altLang="ja-JP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228-232. </a:t>
            </a:r>
            <a:r>
              <a:rPr lang="en-US" altLang="ja-JP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hlinkClick r:id="rId2"/>
              </a:rPr>
              <a:t>http</a:t>
            </a:r>
            <a:r>
              <a:rPr lang="en-US" altLang="ja-JP" sz="4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hlinkClick r:id="rId2"/>
              </a:rPr>
              <a:t>://www.itotakehiko.com/papers</a:t>
            </a:r>
            <a:r>
              <a:rPr lang="en-US" altLang="ja-JP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  <a:hlinkClick r:id="rId2"/>
              </a:rPr>
              <a:t>/</a:t>
            </a:r>
            <a:endParaRPr lang="en-US" altLang="ja-JP" sz="42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altLang="ja-JP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  (R179)</a:t>
            </a:r>
            <a:endParaRPr lang="en-US" altLang="ja-JP" sz="42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0" indent="0" algn="just">
              <a:spcAft>
                <a:spcPts val="0"/>
              </a:spcAft>
              <a:buFont typeface="Arial" charset="0"/>
              <a:buNone/>
              <a:defRPr/>
            </a:pPr>
            <a:r>
              <a:rPr lang="ja-JP" altLang="en-US" sz="4200" kern="1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● </a:t>
            </a:r>
            <a:r>
              <a:rPr lang="en-US" altLang="ja-JP" sz="4200" kern="1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Ito, T., &amp; Iijima, Y.(2013). Posttraumatic growth in essays by children affected by the March 11 Earthquake Disaster in Japan: A text mining study.  </a:t>
            </a:r>
            <a:r>
              <a:rPr lang="en-US" altLang="ja-JP" sz="4200" i="1" kern="1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Journal of International Society of Life Information Science,</a:t>
            </a:r>
            <a:r>
              <a:rPr lang="en-US" altLang="ja-JP" sz="4200" kern="1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31(1), 67-72.</a:t>
            </a:r>
            <a:endParaRPr lang="ja-JP" altLang="ja-JP" sz="4200" kern="100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0" indent="0">
              <a:buFont typeface="Arial" charset="0"/>
              <a:buNone/>
              <a:defRPr/>
            </a:pPr>
            <a:r>
              <a:rPr lang="ja-JP" altLang="en-US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● </a:t>
            </a:r>
            <a:r>
              <a:rPr lang="en-US" altLang="ja-JP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Ozaki</a:t>
            </a:r>
            <a:r>
              <a:rPr lang="en-US" altLang="ja-JP" sz="4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M. (2012). </a:t>
            </a:r>
            <a:r>
              <a:rPr lang="en-US" altLang="ja-JP" sz="4200" i="1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Pojitibu</a:t>
            </a:r>
            <a:r>
              <a:rPr lang="en-US" altLang="ja-JP" sz="4200" i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4200" i="1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Shinrigaku</a:t>
            </a:r>
            <a:r>
              <a:rPr lang="en-US" altLang="ja-JP" sz="4200" i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4200" i="1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Saikou</a:t>
            </a:r>
            <a:r>
              <a:rPr lang="en-US" altLang="ja-JP" sz="4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(</a:t>
            </a:r>
            <a:r>
              <a:rPr lang="en-US" altLang="ja-JP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Rethinking </a:t>
            </a:r>
            <a:r>
              <a:rPr lang="en-US" altLang="ja-JP" sz="4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Positive Psychology</a:t>
            </a:r>
            <a:r>
              <a:rPr lang="en-US" altLang="ja-JP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). </a:t>
            </a:r>
            <a:r>
              <a:rPr lang="en-US" altLang="ja-JP" sz="42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Nakanishiya</a:t>
            </a:r>
            <a:r>
              <a:rPr lang="en-US" altLang="ja-JP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 </a:t>
            </a:r>
            <a:r>
              <a:rPr lang="en-US" altLang="ja-JP" sz="4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Publisher</a:t>
            </a:r>
            <a:endParaRPr lang="ja-JP" altLang="ja-JP" sz="4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0" indent="0">
              <a:buFont typeface="Arial" charset="0"/>
              <a:buNone/>
              <a:defRPr/>
            </a:pPr>
            <a:r>
              <a:rPr lang="ja-JP" altLang="en-US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● </a:t>
            </a:r>
            <a:r>
              <a:rPr lang="en-US" altLang="ja-JP" sz="4200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Taku</a:t>
            </a:r>
            <a:r>
              <a:rPr lang="en-US" altLang="ja-JP" sz="4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K., Calhoun, L. G., Tedeschi, R. G., Gil-Rivas, V., Kilmer, R. P., &amp; </a:t>
            </a:r>
            <a:r>
              <a:rPr lang="en-US" altLang="ja-JP" sz="4200" dirty="0" err="1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Cann</a:t>
            </a:r>
            <a:r>
              <a:rPr lang="en-US" altLang="ja-JP" sz="4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A. (2007). Examining </a:t>
            </a:r>
            <a:r>
              <a:rPr lang="en-US" altLang="ja-JP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posttraumatic </a:t>
            </a:r>
            <a:r>
              <a:rPr lang="en-US" altLang="ja-JP" sz="4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growth among Japanese university students. </a:t>
            </a:r>
            <a:r>
              <a:rPr lang="en-US" altLang="ja-JP" sz="4200" i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Anxiety, Stress, &amp; Coping</a:t>
            </a:r>
            <a:r>
              <a:rPr lang="en-US" altLang="ja-JP" sz="4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42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20</a:t>
            </a:r>
            <a:r>
              <a:rPr lang="en-US" altLang="ja-JP" sz="4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353-367. </a:t>
            </a:r>
            <a:endParaRPr lang="ja-JP" altLang="ja-JP" sz="4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marL="0" indent="0">
              <a:buFont typeface="Arial" charset="0"/>
              <a:buNone/>
              <a:defRPr/>
            </a:pPr>
            <a:r>
              <a:rPr lang="ja-JP" altLang="en-US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● </a:t>
            </a:r>
            <a:r>
              <a:rPr lang="en-US" altLang="ja-JP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Tedeschi </a:t>
            </a:r>
            <a:r>
              <a:rPr lang="en-US" altLang="ja-JP" sz="4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R. G., &amp; Calhoun, L. G. (1996). The Posttraumatic Growth Inventory: Measuring the </a:t>
            </a:r>
            <a:r>
              <a:rPr lang="en-US" altLang="ja-JP" sz="4200" dirty="0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positive legacy </a:t>
            </a:r>
            <a:r>
              <a:rPr lang="en-US" altLang="ja-JP" sz="4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of trauma. </a:t>
            </a:r>
            <a:r>
              <a:rPr lang="en-US" altLang="ja-JP" sz="4200" i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Journal of Traumatic Stress</a:t>
            </a:r>
            <a:r>
              <a:rPr lang="en-US" altLang="ja-JP" sz="4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</a:t>
            </a:r>
            <a:r>
              <a:rPr lang="en-US" altLang="ja-JP" sz="4200" b="1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9</a:t>
            </a:r>
            <a:r>
              <a:rPr lang="en-US" altLang="ja-JP" sz="4200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, 455-451.</a:t>
            </a:r>
            <a:endParaRPr lang="ja-JP" altLang="ja-JP" sz="4200" dirty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ja-JP" dirty="0" smtClean="0">
              <a:latin typeface="Arial Unicode MS" panose="020B0604020202020204" pitchFamily="50" charset="-128"/>
              <a:ea typeface="Arial Unicode MS" panose="020B0604020202020204" pitchFamily="50" charset="-128"/>
              <a:cs typeface="Arial Unicode MS" panose="020B0604020202020204" pitchFamily="50" charset="-128"/>
            </a:endParaRPr>
          </a:p>
        </p:txBody>
      </p:sp>
      <p:sp>
        <p:nvSpPr>
          <p:cNvPr id="41987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E5F3A11-00C5-4AA5-BDD9-755B9EA1A243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28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タイトル 1"/>
          <p:cNvSpPr>
            <a:spLocks noGrp="1"/>
          </p:cNvSpPr>
          <p:nvPr>
            <p:ph type="title"/>
          </p:nvPr>
        </p:nvSpPr>
        <p:spPr>
          <a:xfrm>
            <a:off x="500063" y="3571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ja-JP" sz="3600" smtClean="0"/>
              <a:t>311Earthquake-tsunami-nuclear disaster </a:t>
            </a:r>
            <a:br>
              <a:rPr lang="en-US" altLang="ja-JP" sz="3600" smtClean="0"/>
            </a:br>
            <a:r>
              <a:rPr lang="en-US" altLang="ja-JP" sz="3600" smtClean="0"/>
              <a:t>Casualties and damages (as of June 2011)</a:t>
            </a:r>
            <a:endParaRPr lang="ja-JP" altLang="en-US" sz="3600" smtClean="0"/>
          </a:p>
        </p:txBody>
      </p:sp>
      <p:sp>
        <p:nvSpPr>
          <p:cNvPr id="512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mtClean="0"/>
              <a:t>The government has confirmed 15,365 deaths, 5,363 injured, and 8,206 people missing across eighteen prefectures (nearly 1/3 of Japan)  , as well as over 125,000 buildings damaged or destroyed.</a:t>
            </a:r>
          </a:p>
          <a:p>
            <a:r>
              <a:rPr lang="en-US" altLang="ja-JP" smtClean="0"/>
              <a:t>Around 4.4 million households in northeastern Japan were left without electricity and 1.5 million without water.</a:t>
            </a:r>
          </a:p>
          <a:p>
            <a:endParaRPr lang="ja-JP" altLang="en-US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8242BB-93A0-4E8A-AAF4-E1D996B5E58C}" type="datetime1">
              <a:rPr lang="ja-JP" altLang="en-US" smtClean="0"/>
              <a:pPr>
                <a:defRPr/>
              </a:pPr>
              <a:t>2015/6/30</a:t>
            </a:fld>
            <a:endParaRPr lang="ja-JP" altLang="en-US" dirty="0"/>
          </a:p>
        </p:txBody>
      </p:sp>
      <p:sp>
        <p:nvSpPr>
          <p:cNvPr id="5125" name="スライド番号プレースホル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D6308-4F08-4D8A-9F60-DCC85BCBEABD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5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7E4138F-43C6-4B43-B85F-B4B0E5549DA7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6147" name="Picture 2" descr="「がんばろう日本」―東日本大震災の被災地へ 祈りと励ましのメッセージ３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08050"/>
            <a:ext cx="88392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75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1D9C63-24A7-47BC-B27F-8769AC102D07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47700"/>
            <a:ext cx="8075613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32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FFE1F06-D1D5-490D-B351-A2CF82F2F62A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66738"/>
            <a:ext cx="7775575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85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0638"/>
            <a:ext cx="2700338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ja-JP" altLang="en-US" smtClean="0"/>
          </a:p>
        </p:txBody>
      </p:sp>
      <p:sp>
        <p:nvSpPr>
          <p:cNvPr id="9220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32ECC0-1449-4410-9ED4-7FBFA91BEEF6}" type="slidenum">
              <a:rPr lang="ja-JP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92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84138"/>
            <a:ext cx="5135562" cy="675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5616575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テキスト ボックス 3"/>
          <p:cNvSpPr txBox="1">
            <a:spLocks noChangeArrowheads="1"/>
          </p:cNvSpPr>
          <p:nvPr/>
        </p:nvSpPr>
        <p:spPr bwMode="auto">
          <a:xfrm>
            <a:off x="3095625" y="5070475"/>
            <a:ext cx="792163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Tokyo</a:t>
            </a:r>
            <a:endParaRPr lang="ja-JP" altLang="en-US" sz="2000"/>
          </a:p>
        </p:txBody>
      </p:sp>
      <p:cxnSp>
        <p:nvCxnSpPr>
          <p:cNvPr id="6" name="直線矢印コネクタ 5"/>
          <p:cNvCxnSpPr>
            <a:stCxn id="9223" idx="3"/>
          </p:cNvCxnSpPr>
          <p:nvPr/>
        </p:nvCxnSpPr>
        <p:spPr>
          <a:xfrm>
            <a:off x="3887788" y="5270500"/>
            <a:ext cx="1836737" cy="103822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テキスト ボックス 9"/>
          <p:cNvSpPr txBox="1">
            <a:spLocks noChangeArrowheads="1"/>
          </p:cNvSpPr>
          <p:nvPr/>
        </p:nvSpPr>
        <p:spPr bwMode="auto">
          <a:xfrm>
            <a:off x="2627313" y="4029075"/>
            <a:ext cx="1331912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Fukushima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City</a:t>
            </a:r>
            <a:endParaRPr lang="ja-JP" altLang="en-US" sz="2000"/>
          </a:p>
        </p:txBody>
      </p:sp>
      <p:cxnSp>
        <p:nvCxnSpPr>
          <p:cNvPr id="8" name="直線矢印コネクタ 7"/>
          <p:cNvCxnSpPr>
            <a:stCxn id="9225" idx="3"/>
          </p:cNvCxnSpPr>
          <p:nvPr/>
        </p:nvCxnSpPr>
        <p:spPr>
          <a:xfrm flipV="1">
            <a:off x="3959225" y="2579688"/>
            <a:ext cx="3349625" cy="1803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テキスト ボックス 12"/>
          <p:cNvSpPr txBox="1">
            <a:spLocks noChangeArrowheads="1"/>
          </p:cNvSpPr>
          <p:nvPr/>
        </p:nvSpPr>
        <p:spPr bwMode="auto">
          <a:xfrm>
            <a:off x="2052638" y="6083300"/>
            <a:ext cx="17272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Wako Univ.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000"/>
              <a:t>0.07μSv/h</a:t>
            </a:r>
            <a:endParaRPr lang="ja-JP" altLang="en-US" sz="2000"/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3400425" y="6396038"/>
            <a:ext cx="2233613" cy="4603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>
            <a:stCxn id="9223" idx="1"/>
          </p:cNvCxnSpPr>
          <p:nvPr/>
        </p:nvCxnSpPr>
        <p:spPr>
          <a:xfrm flipH="1">
            <a:off x="1619250" y="5270500"/>
            <a:ext cx="1476375" cy="5191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>
            <a:off x="1763713" y="4383088"/>
            <a:ext cx="863600" cy="1087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94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2652</Words>
  <Application>Microsoft Office PowerPoint</Application>
  <PresentationFormat>画面に合わせる (4:3)</PresentationFormat>
  <Paragraphs>195</Paragraphs>
  <Slides>40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1" baseType="lpstr">
      <vt:lpstr>Office ​​テーマ</vt:lpstr>
      <vt:lpstr>Posttraumatic growth of children in Tohoku after the earthquake   Takehiko Ito  (Wako University and JISP)  Symposium 27: Voices of Tohoku: A narrative approach to mental health by expression of experience  The 5th World Congress of Asian Psychiatry(WCAP2015) 17:10-18:30, March 5, 2015 Room C, Centennial Hall Kyushu University School of Medicine, Fukuoka, Japan</vt:lpstr>
      <vt:lpstr>Symposium 27: Voices of Tohoku: A narrative approach to mental health by expression of experience Purpose</vt:lpstr>
      <vt:lpstr>Symposium 27: Voices of Tohoku: A narrative approach to mental health by expression of experience Presenters</vt:lpstr>
      <vt:lpstr>PowerPoint プレゼンテーション</vt:lpstr>
      <vt:lpstr>311Earthquake-tsunami-nuclear disaster  Casualties and damages (as of June 2011)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 1. Introduction</vt:lpstr>
      <vt:lpstr>Post-Traumatic Growth  in Childrens’ Essays  after the Disaster</vt:lpstr>
      <vt:lpstr>The Five Factors of PTG （Tedeschi &amp; Calhoun, 1996）</vt:lpstr>
      <vt:lpstr>2. Objectives</vt:lpstr>
      <vt:lpstr>3. Method – Four books analyzed</vt:lpstr>
      <vt:lpstr>PowerPoint プレゼンテーション</vt:lpstr>
      <vt:lpstr>PowerPoint プレゼンテーション</vt:lpstr>
      <vt:lpstr>Map of Fukushima Prefecture</vt:lpstr>
      <vt:lpstr>4. Results：Basic information of 161 essays</vt:lpstr>
      <vt:lpstr>Word  frequency (numbers of students, essays)</vt:lpstr>
      <vt:lpstr>Network Analysis</vt:lpstr>
      <vt:lpstr>PowerPoint プレゼンテーション</vt:lpstr>
      <vt:lpstr>Factors of Post-Traumatic Growth </vt:lpstr>
      <vt:lpstr>Factor 1: “Relating to Others”  （１）“Relations with family”</vt:lpstr>
      <vt:lpstr>Factor 1: “Relating to Others” （２） “Relations with strangers”</vt:lpstr>
      <vt:lpstr>Factor 2: “New Possibilities” （１） “New hopes and aims born out of the experience of the earthquake” </vt:lpstr>
      <vt:lpstr>Factor 2: “New Possibilities” （２） “Hopes born from gratitude for the help received and thoughts about reconstruction” </vt:lpstr>
      <vt:lpstr>Factor 3: “Personal Strength” （１） “Even in the midst of devastation, the children determinedly looked forward to a better future”</vt:lpstr>
      <vt:lpstr>Factor 3: “Personal Strength” （２） “The resolve to live for those whose lives were lost” </vt:lpstr>
      <vt:lpstr> Factor 3: “Personal Strength” （３-1） “Japanese tendency: relating to others and strength”   </vt:lpstr>
      <vt:lpstr>Factor 3: “Personal Strength” （３-2） “Japanese tendency: relating to others and strength”</vt:lpstr>
      <vt:lpstr>Factor 4: “Spiritual Change” （1） “Beauty of nature”</vt:lpstr>
      <vt:lpstr>Factor 4: “Spiritual Change” （2） “Awareness of life”</vt:lpstr>
      <vt:lpstr>Factor 5: “Appreciation of Life” （１）  “Gratefulness for an ordinary daily life”</vt:lpstr>
      <vt:lpstr>Factor 5: “Appreciation of Life” （２） “Gratefulness for one’s own life is connected to gratefulness for the connection to others” </vt:lpstr>
      <vt:lpstr>Discussion １: The nexus of people and PTG</vt:lpstr>
      <vt:lpstr>Discussion ２: Families in Tohoku and human relations in the region</vt:lpstr>
      <vt:lpstr>Discussion ３: PTG in relations  with others</vt:lpstr>
      <vt:lpstr>Discussion ４: Significance of self-disclosure through writing essays</vt:lpstr>
      <vt:lpstr>Discussion 5:   Limitations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Symposium Abstracts for WCAP2015 in Fukuoka, Japan   Towards a Trans-Asian network of trauma-care:  JISP International Center for Trauma-care and Emergency Relief (JICTER).    20150305（九州大学） Takayo Inoue  Meiji Gakuin University and JICTER/ JISP</dc:title>
  <dc:creator>TAKEHIKO ITO</dc:creator>
  <cp:lastModifiedBy>Ito</cp:lastModifiedBy>
  <cp:revision>11</cp:revision>
  <dcterms:created xsi:type="dcterms:W3CDTF">2015-03-01T07:43:06Z</dcterms:created>
  <dcterms:modified xsi:type="dcterms:W3CDTF">2015-06-30T07:39:59Z</dcterms:modified>
</cp:coreProperties>
</file>