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56" r:id="rId2"/>
    <p:sldId id="294" r:id="rId3"/>
    <p:sldId id="317" r:id="rId4"/>
    <p:sldId id="318" r:id="rId5"/>
    <p:sldId id="306" r:id="rId6"/>
    <p:sldId id="307" r:id="rId7"/>
    <p:sldId id="315" r:id="rId8"/>
    <p:sldId id="313" r:id="rId9"/>
    <p:sldId id="309" r:id="rId10"/>
    <p:sldId id="311" r:id="rId11"/>
    <p:sldId id="314" r:id="rId12"/>
    <p:sldId id="302" r:id="rId13"/>
    <p:sldId id="304" r:id="rId14"/>
    <p:sldId id="305" r:id="rId15"/>
    <p:sldId id="303" r:id="rId16"/>
    <p:sldId id="312" r:id="rId17"/>
    <p:sldId id="283" r:id="rId18"/>
    <p:sldId id="316" r:id="rId19"/>
    <p:sldId id="287" r:id="rId20"/>
    <p:sldId id="295" r:id="rId21"/>
    <p:sldId id="297" r:id="rId2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5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1" y="0"/>
            <a:ext cx="2949575" cy="496888"/>
          </a:xfrm>
          <a:prstGeom prst="rect">
            <a:avLst/>
          </a:prstGeom>
        </p:spPr>
        <p:txBody>
          <a:bodyPr vert="horz" lIns="91434" tIns="45717" rIns="91434" bIns="45717" rtlCol="0"/>
          <a:lstStyle>
            <a:lvl1pPr algn="r">
              <a:defRPr sz="1200"/>
            </a:lvl1pPr>
          </a:lstStyle>
          <a:p>
            <a:fld id="{62C12AED-0076-4AAB-9A56-57E55AD73062}" type="datetimeFigureOut">
              <a:rPr kumimoji="1" lang="ja-JP" altLang="en-US" smtClean="0"/>
              <a:t>2016/12/13</a:t>
            </a:fld>
            <a:endParaRPr kumimoji="1" lang="ja-JP" altLang="en-US"/>
          </a:p>
        </p:txBody>
      </p:sp>
      <p:sp>
        <p:nvSpPr>
          <p:cNvPr id="4" name="フッター プレースホルダー 3"/>
          <p:cNvSpPr>
            <a:spLocks noGrp="1"/>
          </p:cNvSpPr>
          <p:nvPr>
            <p:ph type="ftr" sz="quarter" idx="2"/>
          </p:nvPr>
        </p:nvSpPr>
        <p:spPr>
          <a:xfrm>
            <a:off x="0" y="9440864"/>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1" y="9440864"/>
            <a:ext cx="2949575" cy="496887"/>
          </a:xfrm>
          <a:prstGeom prst="rect">
            <a:avLst/>
          </a:prstGeom>
        </p:spPr>
        <p:txBody>
          <a:bodyPr vert="horz" lIns="91434" tIns="45717" rIns="91434" bIns="45717" rtlCol="0" anchor="b"/>
          <a:lstStyle>
            <a:lvl1pPr algn="r">
              <a:defRPr sz="1200"/>
            </a:lvl1pPr>
          </a:lstStyle>
          <a:p>
            <a:fld id="{BA772294-410E-4093-8B63-3DE287AFF501}" type="slidenum">
              <a:rPr kumimoji="1" lang="ja-JP" altLang="en-US" smtClean="0"/>
              <a:t>‹#›</a:t>
            </a:fld>
            <a:endParaRPr kumimoji="1" lang="ja-JP" altLang="en-US"/>
          </a:p>
        </p:txBody>
      </p:sp>
    </p:spTree>
    <p:extLst>
      <p:ext uri="{BB962C8B-B14F-4D97-AF65-F5344CB8AC3E}">
        <p14:creationId xmlns:p14="http://schemas.microsoft.com/office/powerpoint/2010/main" val="50532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0"/>
            <a:ext cx="2949099" cy="496967"/>
          </a:xfrm>
          <a:prstGeom prst="rect">
            <a:avLst/>
          </a:prstGeom>
        </p:spPr>
        <p:txBody>
          <a:bodyPr vert="horz" lIns="91434" tIns="45717" rIns="91434" bIns="45717" rtlCol="0"/>
          <a:lstStyle>
            <a:lvl1pPr algn="r">
              <a:defRPr sz="1200"/>
            </a:lvl1pPr>
          </a:lstStyle>
          <a:p>
            <a:fld id="{E10F8B29-7101-4DE6-8046-21BD2E90A4C4}" type="datetimeFigureOut">
              <a:rPr kumimoji="1" lang="ja-JP" altLang="en-US" smtClean="0"/>
              <a:t>2016/12/13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562" y="4721187"/>
            <a:ext cx="5444490" cy="447270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099"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6"/>
            <a:ext cx="2949099" cy="496967"/>
          </a:xfrm>
          <a:prstGeom prst="rect">
            <a:avLst/>
          </a:prstGeom>
        </p:spPr>
        <p:txBody>
          <a:bodyPr vert="horz" lIns="91434" tIns="45717" rIns="91434" bIns="45717" rtlCol="0" anchor="b"/>
          <a:lstStyle>
            <a:lvl1pPr algn="r">
              <a:defRPr sz="1200"/>
            </a:lvl1pPr>
          </a:lstStyle>
          <a:p>
            <a:fld id="{C957DCC3-3ECC-488C-AFA1-985D61099A49}" type="slidenum">
              <a:rPr kumimoji="1" lang="ja-JP" altLang="en-US" smtClean="0"/>
              <a:t>‹#›</a:t>
            </a:fld>
            <a:endParaRPr kumimoji="1" lang="ja-JP" altLang="en-US"/>
          </a:p>
        </p:txBody>
      </p:sp>
    </p:spTree>
    <p:extLst>
      <p:ext uri="{BB962C8B-B14F-4D97-AF65-F5344CB8AC3E}">
        <p14:creationId xmlns:p14="http://schemas.microsoft.com/office/powerpoint/2010/main" val="2677443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57DCC3-3ECC-488C-AFA1-985D61099A49}" type="slidenum">
              <a:rPr kumimoji="1" lang="ja-JP" altLang="en-US" smtClean="0"/>
              <a:t>16</a:t>
            </a:fld>
            <a:endParaRPr kumimoji="1" lang="ja-JP" altLang="en-US"/>
          </a:p>
        </p:txBody>
      </p:sp>
    </p:spTree>
    <p:extLst>
      <p:ext uri="{BB962C8B-B14F-4D97-AF65-F5344CB8AC3E}">
        <p14:creationId xmlns:p14="http://schemas.microsoft.com/office/powerpoint/2010/main" val="245211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FCB0AE-72A5-469C-9CCD-67B2DCD1821C}"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78738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74437A-C27A-49C3-B246-A0EBA067CD33}"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1699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094F8C-703C-496A-A913-902841EB740E}"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41528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57E9F-527A-46F2-811B-FC735F7059C4}"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061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433E58-7497-46FC-842C-2A00193B299A}" type="datetime1">
              <a:rPr kumimoji="1" lang="ja-JP" altLang="en-US" smtClean="0"/>
              <a:t>2016/12/13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5353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01169BC-1473-4A44-B33B-33821EAA3C40}"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55701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F68D9A-FE74-488A-86B3-13837D5843E4}" type="datetime1">
              <a:rPr kumimoji="1" lang="ja-JP" altLang="en-US" smtClean="0"/>
              <a:t>2016/12/13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7156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4977FC-412A-422D-8D19-32F24F47EBC6}" type="datetime1">
              <a:rPr kumimoji="1" lang="ja-JP" altLang="en-US" smtClean="0"/>
              <a:t>2016/12/13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67514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A7C178-3A55-4640-9F78-33BC5BFF6013}" type="datetime1">
              <a:rPr kumimoji="1" lang="ja-JP" altLang="en-US" smtClean="0"/>
              <a:t>2016/12/13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94220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0FF944-13FC-49AB-B018-B775FDC74FEE}"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81975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62A997B-C5D5-47B2-A78D-C2EF904AB4C3}" type="datetime1">
              <a:rPr kumimoji="1" lang="ja-JP" altLang="en-US" smtClean="0"/>
              <a:t>2016/12/13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5471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02E4-696C-49BC-8CFE-EE50DE9A75EA}" type="datetime1">
              <a:rPr kumimoji="1" lang="ja-JP" altLang="en-US" smtClean="0"/>
              <a:t>2016/12/13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89436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56792"/>
            <a:ext cx="9144000" cy="3312368"/>
          </a:xfrm>
        </p:spPr>
        <p:txBody>
          <a:bodyPr>
            <a:normAutofit fontScale="90000"/>
          </a:bodyPr>
          <a:lstStyle/>
          <a:p>
            <a:pPr algn="l"/>
            <a:r>
              <a:rPr lang="en-US" altLang="zh-CN" dirty="0" smtClean="0">
                <a:latin typeface="AR P丸ゴシック体M" panose="020B0600010101010101" pitchFamily="50" charset="-128"/>
                <a:ea typeface="AR P丸ゴシック体M" panose="020B0600010101010101" pitchFamily="50" charset="-128"/>
              </a:rPr>
              <a:t/>
            </a:r>
            <a:br>
              <a:rPr lang="en-US" altLang="zh-CN" dirty="0" smtClean="0">
                <a:latin typeface="AR P丸ゴシック体M" panose="020B0600010101010101" pitchFamily="50" charset="-128"/>
                <a:ea typeface="AR P丸ゴシック体M" panose="020B0600010101010101" pitchFamily="50" charset="-128"/>
              </a:rPr>
            </a:br>
            <a:r>
              <a:rPr lang="en-US" altLang="zh-CN" dirty="0" smtClean="0">
                <a:latin typeface="AR P丸ゴシック体M" panose="020B0600010101010101" pitchFamily="50" charset="-128"/>
                <a:ea typeface="AR P丸ゴシック体M" panose="020B0600010101010101" pitchFamily="50" charset="-128"/>
              </a:rPr>
              <a:t/>
            </a:r>
            <a:br>
              <a:rPr lang="en-US" altLang="zh-CN" dirty="0" smtClean="0">
                <a:latin typeface="AR P丸ゴシック体M" panose="020B0600010101010101" pitchFamily="50" charset="-128"/>
                <a:ea typeface="AR P丸ゴシック体M" panose="020B0600010101010101" pitchFamily="50" charset="-128"/>
              </a:rPr>
            </a:br>
            <a:r>
              <a:rPr lang="ja-JP" altLang="en-US" sz="4900" dirty="0" smtClean="0">
                <a:latin typeface="AR P丸ゴシック体M" panose="020B0600010101010101" pitchFamily="50" charset="-128"/>
                <a:ea typeface="AR P丸ゴシック体M" panose="020B0600010101010101" pitchFamily="50" charset="-128"/>
              </a:rPr>
              <a:t>当事者研究とリカバリーの思想：</a:t>
            </a:r>
            <a:r>
              <a:rPr lang="en-US" altLang="ja-JP" sz="4900" dirty="0" smtClean="0">
                <a:latin typeface="AR P丸ゴシック体M" panose="020B0600010101010101" pitchFamily="50" charset="-128"/>
                <a:ea typeface="AR P丸ゴシック体M" panose="020B0600010101010101" pitchFamily="50" charset="-128"/>
              </a:rPr>
              <a:t/>
            </a:r>
            <a:br>
              <a:rPr lang="en-US" altLang="ja-JP" sz="4900" dirty="0" smtClean="0">
                <a:latin typeface="AR P丸ゴシック体M" panose="020B0600010101010101" pitchFamily="50" charset="-128"/>
                <a:ea typeface="AR P丸ゴシック体M" panose="020B0600010101010101" pitchFamily="50" charset="-128"/>
              </a:rPr>
            </a:br>
            <a:r>
              <a:rPr lang="ja-JP" altLang="en-US" sz="4900" dirty="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向谷地生良</a:t>
            </a:r>
            <a:r>
              <a:rPr lang="en-US" altLang="ja-JP" dirty="0" smtClean="0">
                <a:latin typeface="AR P丸ゴシック体M" panose="020B0600010101010101" pitchFamily="50" charset="-128"/>
                <a:ea typeface="AR P丸ゴシック体M" panose="020B0600010101010101" pitchFamily="50" charset="-128"/>
              </a:rPr>
              <a:t>(2015)『</a:t>
            </a:r>
            <a:r>
              <a:rPr lang="ja-JP" altLang="en-US" dirty="0" smtClean="0">
                <a:latin typeface="AR P丸ゴシック体M" panose="020B0600010101010101" pitchFamily="50" charset="-128"/>
                <a:ea typeface="AR P丸ゴシック体M" panose="020B0600010101010101" pitchFamily="50" charset="-128"/>
              </a:rPr>
              <a:t>精神障害と教会</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の</a:t>
            </a:r>
            <a:r>
              <a:rPr lang="en-US" altLang="ja-JP" dirty="0" smtClean="0">
                <a:latin typeface="AR P丸ゴシック体M" panose="020B0600010101010101" pitchFamily="50" charset="-128"/>
                <a:ea typeface="AR P丸ゴシック体M" panose="020B0600010101010101" pitchFamily="50" charset="-128"/>
              </a:rPr>
              <a:t/>
            </a:r>
            <a:br>
              <a:rPr lang="en-US" altLang="ja-JP" dirty="0" smtClean="0">
                <a:latin typeface="AR P丸ゴシック体M" panose="020B0600010101010101" pitchFamily="50" charset="-128"/>
                <a:ea typeface="AR P丸ゴシック体M" panose="020B0600010101010101" pitchFamily="50" charset="-128"/>
              </a:rPr>
            </a:br>
            <a:r>
              <a:rPr lang="ja-JP" altLang="en-US" dirty="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テキストマイニング分析</a:t>
            </a:r>
            <a:r>
              <a:rPr lang="en-US" altLang="ja-JP" dirty="0" smtClean="0">
                <a:latin typeface="AR P丸ゴシック体M" panose="020B0600010101010101" pitchFamily="50" charset="-128"/>
                <a:ea typeface="AR P丸ゴシック体M" panose="020B0600010101010101" pitchFamily="50" charset="-128"/>
              </a:rPr>
              <a:t/>
            </a:r>
            <a:br>
              <a:rPr lang="en-US" altLang="ja-JP" dirty="0" smtClean="0">
                <a:latin typeface="AR P丸ゴシック体M" panose="020B0600010101010101" pitchFamily="50" charset="-128"/>
                <a:ea typeface="AR P丸ゴシック体M" panose="020B0600010101010101" pitchFamily="50" charset="-128"/>
              </a:rPr>
            </a:br>
            <a:r>
              <a:rPr lang="en-US" altLang="ja-JP" dirty="0" smtClean="0">
                <a:latin typeface="AR P丸ゴシック体M" panose="020B0600010101010101" pitchFamily="50" charset="-128"/>
                <a:ea typeface="AR P丸ゴシック体M" panose="020B0600010101010101" pitchFamily="50" charset="-128"/>
              </a:rPr>
              <a:t/>
            </a:r>
            <a:br>
              <a:rPr lang="en-US" altLang="ja-JP" dirty="0" smtClean="0">
                <a:latin typeface="AR P丸ゴシック体M" panose="020B0600010101010101" pitchFamily="50" charset="-128"/>
                <a:ea typeface="AR P丸ゴシック体M" panose="020B0600010101010101" pitchFamily="50" charset="-128"/>
              </a:rPr>
            </a:br>
            <a:r>
              <a:rPr lang="ja-JP" altLang="en-US" dirty="0" smtClean="0">
                <a:latin typeface="AR P丸ゴシック体M" panose="020B0600010101010101" pitchFamily="50" charset="-128"/>
                <a:ea typeface="AR P丸ゴシック体M" panose="020B0600010101010101" pitchFamily="50" charset="-128"/>
              </a:rPr>
              <a:t>小   平   朋   江</a:t>
            </a:r>
            <a:r>
              <a:rPr lang="en-US" altLang="ja-JP" sz="4000" dirty="0" smtClean="0">
                <a:latin typeface="AR P丸ゴシック体M" panose="020B0600010101010101" pitchFamily="50" charset="-128"/>
                <a:ea typeface="AR P丸ゴシック体M" panose="020B0600010101010101" pitchFamily="50" charset="-128"/>
              </a:rPr>
              <a:t/>
            </a:r>
            <a:br>
              <a:rPr lang="en-US" altLang="ja-JP"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いと</a:t>
            </a:r>
            <a:r>
              <a:rPr lang="ja-JP" altLang="en-US" sz="4000" dirty="0" smtClean="0">
                <a:latin typeface="AR P丸ゴシック体M" panose="020B0600010101010101" pitchFamily="50" charset="-128"/>
                <a:ea typeface="AR P丸ゴシック体M"/>
              </a:rPr>
              <a:t>う</a:t>
            </a:r>
            <a:r>
              <a:rPr lang="ja-JP" altLang="en-US" sz="4000" dirty="0" smtClean="0">
                <a:latin typeface="AR P丸ゴシック体M" panose="020B0600010101010101" pitchFamily="50" charset="-128"/>
                <a:ea typeface="AR P丸ゴシック体M" panose="020B0600010101010101" pitchFamily="50" charset="-128"/>
              </a:rPr>
              <a:t>たけひこ</a:t>
            </a:r>
            <a:r>
              <a:rPr lang="en-US" altLang="ja-JP" sz="4000" dirty="0" smtClean="0">
                <a:latin typeface="AR P丸ゴシック体M" panose="020B0600010101010101" pitchFamily="50" charset="-128"/>
                <a:ea typeface="AR P丸ゴシック体M" panose="020B0600010101010101" pitchFamily="50" charset="-128"/>
              </a:rPr>
              <a:t/>
            </a:r>
            <a:br>
              <a:rPr lang="en-US" altLang="ja-JP"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en-US" altLang="zh-CN" sz="3400" dirty="0" smtClean="0">
                <a:latin typeface="AR P丸ゴシック体M" panose="020B0600010101010101" pitchFamily="50" charset="-128"/>
                <a:ea typeface="AR P丸ゴシック体M" panose="020B0600010101010101" pitchFamily="50" charset="-128"/>
              </a:rPr>
              <a:t>201</a:t>
            </a:r>
            <a:r>
              <a:rPr lang="en-US" altLang="ja-JP" sz="3400" dirty="0" smtClean="0">
                <a:latin typeface="AR P丸ゴシック体M" panose="020B0600010101010101" pitchFamily="50" charset="-128"/>
                <a:ea typeface="AR P丸ゴシック体M" panose="020B0600010101010101" pitchFamily="50" charset="-128"/>
              </a:rPr>
              <a:t>6</a:t>
            </a:r>
            <a:r>
              <a:rPr lang="zh-CN" altLang="en-US" sz="3400" dirty="0" smtClean="0">
                <a:latin typeface="AR P丸ゴシック体M" panose="020B0600010101010101" pitchFamily="50" charset="-128"/>
                <a:ea typeface="AR P丸ゴシック体M" panose="020B0600010101010101" pitchFamily="50" charset="-128"/>
              </a:rPr>
              <a:t>年</a:t>
            </a:r>
            <a:r>
              <a:rPr lang="en-US" altLang="zh-CN" sz="3400" dirty="0" smtClean="0">
                <a:latin typeface="AR P丸ゴシック体M" panose="020B0600010101010101" pitchFamily="50" charset="-128"/>
                <a:ea typeface="AR P丸ゴシック体M" panose="020B0600010101010101" pitchFamily="50" charset="-128"/>
              </a:rPr>
              <a:t>1</a:t>
            </a:r>
            <a:r>
              <a:rPr lang="en-US" altLang="ja-JP" sz="3400" dirty="0" smtClean="0">
                <a:latin typeface="AR P丸ゴシック体M" panose="020B0600010101010101" pitchFamily="50" charset="-128"/>
                <a:ea typeface="AR P丸ゴシック体M" panose="020B0600010101010101" pitchFamily="50" charset="-128"/>
              </a:rPr>
              <a:t>2</a:t>
            </a:r>
            <a:r>
              <a:rPr lang="ja-JP" altLang="en-US" sz="3400" dirty="0" smtClean="0">
                <a:latin typeface="AR P丸ゴシック体M" panose="020B0600010101010101" pitchFamily="50" charset="-128"/>
                <a:ea typeface="AR P丸ゴシック体M" panose="020B0600010101010101" pitchFamily="50" charset="-128"/>
              </a:rPr>
              <a:t>月</a:t>
            </a:r>
            <a:r>
              <a:rPr lang="en-US" altLang="ja-JP" sz="3400" dirty="0">
                <a:latin typeface="AR P丸ゴシック体M" panose="020B0600010101010101" pitchFamily="50" charset="-128"/>
                <a:ea typeface="AR P丸ゴシック体M" panose="020B0600010101010101" pitchFamily="50" charset="-128"/>
              </a:rPr>
              <a:t>10</a:t>
            </a:r>
            <a:r>
              <a:rPr lang="ja-JP" altLang="en-US" sz="3400" dirty="0" smtClean="0">
                <a:latin typeface="AR P丸ゴシック体M" panose="020B0600010101010101" pitchFamily="50" charset="-128"/>
                <a:ea typeface="AR P丸ゴシック体M" panose="020B0600010101010101" pitchFamily="50" charset="-128"/>
              </a:rPr>
              <a:t>日</a:t>
            </a:r>
            <a:r>
              <a:rPr lang="zh-CN" altLang="en-US" sz="3400" dirty="0" smtClean="0">
                <a:latin typeface="AR P丸ゴシック体M" panose="020B0600010101010101" pitchFamily="50" charset="-128"/>
                <a:ea typeface="AR P丸ゴシック体M" panose="020B0600010101010101" pitchFamily="50" charset="-128"/>
              </a:rPr>
              <a:t>（土</a:t>
            </a:r>
            <a:r>
              <a:rPr lang="ja-JP" altLang="en-US" sz="3400" dirty="0" smtClean="0">
                <a:latin typeface="AR P丸ゴシック体M" panose="020B0600010101010101" pitchFamily="50" charset="-128"/>
                <a:ea typeface="AR P丸ゴシック体M" panose="020B0600010101010101" pitchFamily="50" charset="-128"/>
              </a:rPr>
              <a:t>）示説第</a:t>
            </a:r>
            <a:r>
              <a:rPr lang="en-US" altLang="ja-JP" sz="3400" dirty="0" smtClean="0">
                <a:latin typeface="AR P丸ゴシック体M" panose="020B0600010101010101" pitchFamily="50" charset="-128"/>
                <a:ea typeface="AR P丸ゴシック体M" panose="020B0600010101010101" pitchFamily="50" charset="-128"/>
              </a:rPr>
              <a:t>3</a:t>
            </a:r>
            <a:r>
              <a:rPr lang="ja-JP" altLang="en-US" sz="3400" dirty="0" smtClean="0">
                <a:latin typeface="AR P丸ゴシック体M" panose="020B0600010101010101" pitchFamily="50" charset="-128"/>
                <a:ea typeface="AR P丸ゴシック体M" panose="020B0600010101010101" pitchFamily="50" charset="-128"/>
              </a:rPr>
              <a:t>群</a:t>
            </a:r>
            <a:r>
              <a:rPr lang="en-US" altLang="ja-JP" sz="3400" dirty="0" smtClean="0">
                <a:latin typeface="AR P丸ゴシック体M" panose="020B0600010101010101" pitchFamily="50" charset="-128"/>
                <a:ea typeface="AR P丸ゴシック体M" panose="020B0600010101010101" pitchFamily="50" charset="-128"/>
              </a:rPr>
              <a:t>14:40</a:t>
            </a:r>
            <a:r>
              <a:rPr lang="ja-JP" altLang="en-US" sz="3400" dirty="0" smtClean="0">
                <a:latin typeface="AR P丸ゴシック体M" panose="020B0600010101010101" pitchFamily="50" charset="-128"/>
                <a:ea typeface="AR P丸ゴシック体M" panose="020B0600010101010101" pitchFamily="50" charset="-128"/>
              </a:rPr>
              <a:t>～</a:t>
            </a:r>
            <a:r>
              <a:rPr lang="en-US" altLang="ja-JP" sz="3400" dirty="0" smtClean="0">
                <a:latin typeface="AR P丸ゴシック体M" panose="020B0600010101010101" pitchFamily="50" charset="-128"/>
                <a:ea typeface="AR P丸ゴシック体M" panose="020B0600010101010101" pitchFamily="50" charset="-128"/>
              </a:rPr>
              <a:t>15:20</a:t>
            </a:r>
            <a:r>
              <a:rPr lang="en-US" altLang="zh-CN" sz="4000" dirty="0">
                <a:latin typeface="AR P丸ゴシック体M" panose="020B0600010101010101" pitchFamily="50" charset="-128"/>
                <a:ea typeface="AR P丸ゴシック体M" panose="020B0600010101010101" pitchFamily="50" charset="-128"/>
              </a:rPr>
              <a:t/>
            </a:r>
            <a:br>
              <a:rPr lang="en-US" altLang="zh-CN" sz="4000" dirty="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zh-CN" altLang="en-US" sz="3600" dirty="0" smtClean="0">
                <a:latin typeface="AR P丸ゴシック体M" panose="020B0600010101010101" pitchFamily="50" charset="-128"/>
                <a:ea typeface="AR P丸ゴシック体M" panose="020B0600010101010101" pitchFamily="50" charset="-128"/>
              </a:rPr>
              <a:t>第</a:t>
            </a:r>
            <a:r>
              <a:rPr lang="en-US" altLang="ja-JP" sz="3600" dirty="0" smtClean="0">
                <a:latin typeface="AR P丸ゴシック体M" panose="020B0600010101010101" pitchFamily="50" charset="-128"/>
                <a:ea typeface="AR P丸ゴシック体M" panose="020B0600010101010101" pitchFamily="50" charset="-128"/>
              </a:rPr>
              <a:t>36</a:t>
            </a:r>
            <a:r>
              <a:rPr lang="zh-CN" altLang="en-US" sz="3600" dirty="0" smtClean="0">
                <a:latin typeface="AR P丸ゴシック体M" panose="020B0600010101010101" pitchFamily="50" charset="-128"/>
                <a:ea typeface="AR P丸ゴシック体M" panose="020B0600010101010101" pitchFamily="50" charset="-128"/>
              </a:rPr>
              <a:t>回日本看護科学学会学術集</a:t>
            </a:r>
            <a:r>
              <a:rPr lang="ja-JP" altLang="en-US" sz="3600" dirty="0" smtClean="0">
                <a:latin typeface="AR P丸ゴシック体M" panose="020B0600010101010101" pitchFamily="50" charset="-128"/>
                <a:ea typeface="AR P丸ゴシック体M" panose="020B0600010101010101" pitchFamily="50" charset="-128"/>
              </a:rPr>
              <a:t>会</a:t>
            </a:r>
            <a:r>
              <a:rPr lang="en-US" altLang="ja-JP" sz="3600" dirty="0" smtClean="0">
                <a:latin typeface="AR P丸ゴシック体M" panose="020B0600010101010101" pitchFamily="50" charset="-128"/>
                <a:ea typeface="AR P丸ゴシック体M" panose="020B0600010101010101" pitchFamily="50" charset="-128"/>
              </a:rPr>
              <a:t>PA-3-05</a:t>
            </a:r>
            <a:r>
              <a:rPr lang="en-US" altLang="zh-CN" sz="4000" dirty="0" smtClean="0">
                <a:latin typeface="AR P丸ゴシック体M" panose="020B0600010101010101" pitchFamily="50" charset="-128"/>
                <a:ea typeface="AR P丸ゴシック体M" panose="020B0600010101010101" pitchFamily="50" charset="-128"/>
              </a:rPr>
              <a:t/>
            </a:r>
            <a:br>
              <a:rPr lang="en-US" altLang="zh-CN"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ja-JP" altLang="en-US" sz="3600" dirty="0" smtClean="0">
                <a:latin typeface="AR P丸ゴシック体M" panose="020B0600010101010101" pitchFamily="50" charset="-128"/>
                <a:ea typeface="AR P丸ゴシック体M" panose="020B0600010101010101" pitchFamily="50" charset="-128"/>
              </a:rPr>
              <a:t>東京国際フォーラム</a:t>
            </a:r>
            <a:r>
              <a:rPr lang="ja-JP" altLang="en-US" sz="3600" dirty="0">
                <a:latin typeface="AR P丸ゴシック体M" panose="020B0600010101010101" pitchFamily="50" charset="-128"/>
                <a:ea typeface="AR P丸ゴシック体M" panose="020B0600010101010101" pitchFamily="50" charset="-128"/>
              </a:rPr>
              <a:t> </a:t>
            </a:r>
            <a:r>
              <a:rPr lang="en-US" altLang="ja-JP" sz="3600" dirty="0">
                <a:latin typeface="AR P丸ゴシック体M" panose="020B0600010101010101" pitchFamily="50" charset="-128"/>
                <a:ea typeface="AR P丸ゴシック体M" panose="020B0600010101010101" pitchFamily="50" charset="-128"/>
              </a:rPr>
              <a:t/>
            </a:r>
            <a:br>
              <a:rPr lang="en-US" altLang="ja-JP" sz="3600" dirty="0">
                <a:latin typeface="AR P丸ゴシック体M" panose="020B0600010101010101" pitchFamily="50" charset="-128"/>
                <a:ea typeface="AR P丸ゴシック体M" panose="020B0600010101010101" pitchFamily="50" charset="-128"/>
              </a:rPr>
            </a:br>
            <a:r>
              <a:rPr lang="ja-JP" altLang="en-US" sz="3600" dirty="0" smtClean="0">
                <a:latin typeface="AR P丸ゴシック体M" panose="020B0600010101010101" pitchFamily="50" charset="-128"/>
                <a:ea typeface="AR P丸ゴシック体M" panose="020B0600010101010101" pitchFamily="50" charset="-128"/>
              </a:rPr>
              <a:t>　　　</a:t>
            </a:r>
            <a:r>
              <a:rPr lang="ja-JP" altLang="en-US" sz="3300" dirty="0" smtClean="0">
                <a:latin typeface="AR P丸ゴシック体M" panose="020B0600010101010101" pitchFamily="50" charset="-128"/>
                <a:ea typeface="AR P丸ゴシック体M" panose="020B0600010101010101" pitchFamily="50" charset="-128"/>
              </a:rPr>
              <a:t>ポスター会場</a:t>
            </a:r>
            <a:r>
              <a:rPr lang="en-US" altLang="ja-JP" sz="3300" dirty="0" smtClean="0">
                <a:latin typeface="AR P丸ゴシック体M" panose="020B0600010101010101" pitchFamily="50" charset="-128"/>
                <a:ea typeface="AR P丸ゴシック体M" panose="020B0600010101010101" pitchFamily="50" charset="-128"/>
              </a:rPr>
              <a:t>A</a:t>
            </a:r>
            <a:r>
              <a:rPr lang="ja-JP" altLang="en-US" sz="3300" dirty="0">
                <a:latin typeface="AR P丸ゴシック体M" panose="020B0600010101010101" pitchFamily="50" charset="-128"/>
                <a:ea typeface="AR P丸ゴシック体M" panose="020B0600010101010101" pitchFamily="50" charset="-128"/>
              </a:rPr>
              <a:t>　</a:t>
            </a:r>
            <a:r>
              <a:rPr lang="en-US" altLang="ja-JP" sz="3300" dirty="0" smtClean="0">
                <a:latin typeface="AR P丸ゴシック体M" panose="020B0600010101010101" pitchFamily="50" charset="-128"/>
                <a:ea typeface="AR P丸ゴシック体M" panose="020B0600010101010101" pitchFamily="50" charset="-128"/>
              </a:rPr>
              <a:t>B</a:t>
            </a:r>
            <a:r>
              <a:rPr lang="ja-JP" altLang="en-US" sz="3300" dirty="0" smtClean="0">
                <a:latin typeface="AR P丸ゴシック体M" panose="020B0600010101010101" pitchFamily="50" charset="-128"/>
                <a:ea typeface="AR P丸ゴシック体M" panose="020B0600010101010101" pitchFamily="50" charset="-128"/>
              </a:rPr>
              <a:t>ブロック</a:t>
            </a:r>
            <a:r>
              <a:rPr lang="en-US" altLang="ja-JP" sz="3300" dirty="0" smtClean="0">
                <a:latin typeface="AR P丸ゴシック体M" panose="020B0600010101010101" pitchFamily="50" charset="-128"/>
                <a:ea typeface="AR P丸ゴシック体M" panose="020B0600010101010101" pitchFamily="50" charset="-128"/>
              </a:rPr>
              <a:t>7F</a:t>
            </a:r>
            <a:r>
              <a:rPr lang="ja-JP" altLang="en-US" sz="3300" dirty="0" smtClean="0">
                <a:latin typeface="AR P丸ゴシック体M" panose="020B0600010101010101" pitchFamily="50" charset="-128"/>
                <a:ea typeface="AR P丸ゴシック体M" panose="020B0600010101010101" pitchFamily="50" charset="-128"/>
              </a:rPr>
              <a:t>ホール</a:t>
            </a:r>
            <a:r>
              <a:rPr lang="en-US" altLang="ja-JP" sz="3300" dirty="0" smtClean="0">
                <a:latin typeface="AR P丸ゴシック体M" panose="020B0600010101010101" pitchFamily="50" charset="-128"/>
                <a:ea typeface="AR P丸ゴシック体M" panose="020B0600010101010101" pitchFamily="50" charset="-128"/>
              </a:rPr>
              <a:t>B7</a:t>
            </a:r>
            <a:r>
              <a:rPr lang="en-US" altLang="ja-JP" sz="3300" dirty="0">
                <a:latin typeface="AR P丸ゴシック体M" panose="020B0600010101010101" pitchFamily="50" charset="-128"/>
                <a:ea typeface="AR P丸ゴシック体M" panose="020B0600010101010101" pitchFamily="50" charset="-128"/>
              </a:rPr>
              <a:t>(2)</a:t>
            </a:r>
            <a:r>
              <a:rPr lang="ja-JP" altLang="en-US" sz="3300" dirty="0" smtClean="0">
                <a:latin typeface="AR P丸ゴシック体M" panose="020B0600010101010101" pitchFamily="50" charset="-128"/>
                <a:ea typeface="AR P丸ゴシック体M" panose="020B0600010101010101" pitchFamily="50" charset="-128"/>
              </a:rPr>
              <a:t> </a:t>
            </a:r>
            <a:r>
              <a:rPr lang="ja-JP" altLang="en-US" sz="4000" dirty="0" smtClean="0">
                <a:latin typeface="AR P丸ゴシック体M" panose="020B0600010101010101" pitchFamily="50" charset="-128"/>
                <a:ea typeface="AR P丸ゴシック体M" panose="020B0600010101010101" pitchFamily="50" charset="-128"/>
              </a:rPr>
              <a:t>　　</a:t>
            </a:r>
            <a:endParaRPr kumimoji="1" lang="ja-JP" altLang="en-US" sz="4000" dirty="0">
              <a:latin typeface="AR P丸ゴシック体M" panose="020B0600010101010101" pitchFamily="50" charset="-128"/>
              <a:ea typeface="AR P丸ゴシック体M" panose="020B0600010101010101" pitchFamily="50" charset="-128"/>
            </a:endParaRPr>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a:t>
            </a:fld>
            <a:endParaRPr kumimoji="1" lang="ja-JP" altLang="en-US" dirty="0"/>
          </a:p>
        </p:txBody>
      </p:sp>
      <p:pic>
        <p:nvPicPr>
          <p:cNvPr id="5" name="Picture 11" descr="保健医療福祉の総合大学　聖隸クリストファー大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63889"/>
            <a:ext cx="5516764" cy="80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156361"/>
            <a:ext cx="4535488"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1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53876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0"/>
            <a:ext cx="8686800" cy="764704"/>
          </a:xfrm>
        </p:spPr>
        <p:txBody>
          <a:bodyPr>
            <a:normAutofit/>
          </a:bodyPr>
          <a:lstStyle/>
          <a:p>
            <a:pPr algn="l"/>
            <a:r>
              <a:rPr kumimoji="1" lang="ja-JP" altLang="en-US" dirty="0" smtClean="0"/>
              <a:t>結果４</a:t>
            </a:r>
            <a:r>
              <a:rPr kumimoji="1" lang="ja-JP" altLang="en-US" dirty="0" smtClean="0"/>
              <a:t>　</a:t>
            </a:r>
            <a:r>
              <a:rPr lang="ja-JP" altLang="en-US" dirty="0"/>
              <a:t>係り受け表現</a:t>
            </a:r>
            <a:r>
              <a:rPr lang="ja-JP" altLang="en-US" dirty="0" smtClean="0"/>
              <a:t>の頻度分析</a:t>
            </a: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10</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899" y="2564904"/>
            <a:ext cx="2444505" cy="344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89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59"/>
            <a:ext cx="9144000" cy="557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44624"/>
            <a:ext cx="9144000" cy="504056"/>
          </a:xfrm>
        </p:spPr>
        <p:txBody>
          <a:bodyPr>
            <a:normAutofit fontScale="90000"/>
          </a:bodyPr>
          <a:lstStyle/>
          <a:p>
            <a:pPr algn="l"/>
            <a:r>
              <a:rPr kumimoji="1" lang="ja-JP" altLang="en-US" dirty="0" smtClean="0"/>
              <a:t>結果５</a:t>
            </a:r>
            <a:r>
              <a:rPr kumimoji="1" lang="ja-JP" altLang="en-US" dirty="0" smtClean="0"/>
              <a:t>　対応バブル分析 </a:t>
            </a:r>
            <a:endParaRPr kumimoji="1" lang="ja-JP" altLang="en-US" dirty="0"/>
          </a:p>
        </p:txBody>
      </p:sp>
      <p:sp>
        <p:nvSpPr>
          <p:cNvPr id="3" name="コンテンツ プレースホルダー 2"/>
          <p:cNvSpPr>
            <a:spLocks noGrp="1"/>
          </p:cNvSpPr>
          <p:nvPr>
            <p:ph idx="1"/>
          </p:nvPr>
        </p:nvSpPr>
        <p:spPr>
          <a:xfrm>
            <a:off x="107504" y="548680"/>
            <a:ext cx="9036496" cy="792088"/>
          </a:xfrm>
        </p:spPr>
        <p:txBody>
          <a:bodyPr>
            <a:normAutofit fontScale="85000" lnSpcReduction="10000"/>
          </a:bodyPr>
          <a:lstStyle/>
          <a:p>
            <a:r>
              <a:rPr kumimoji="1" lang="ja-JP" altLang="en-US" sz="2800" dirty="0" smtClean="0"/>
              <a:t>中心的な話題として、「苦労」があり、近くに布置する出現頻度</a:t>
            </a:r>
            <a:r>
              <a:rPr lang="ja-JP" altLang="en-US" sz="2800" dirty="0" smtClean="0"/>
              <a:t>の高い単語は、 </a:t>
            </a:r>
            <a:r>
              <a:rPr lang="ja-JP" altLang="en-US" sz="2800" dirty="0"/>
              <a:t>「かかえる」 </a:t>
            </a:r>
            <a:r>
              <a:rPr kumimoji="1" lang="ja-JP" altLang="en-US" sz="2800" dirty="0" smtClean="0"/>
              <a:t>「もつ」「つながる」「統合失調症」などである。</a:t>
            </a:r>
            <a:endParaRPr kumimoji="1" lang="ja-JP" altLang="en-US" sz="28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11</a:t>
            </a:fld>
            <a:endParaRPr kumimoji="1" lang="ja-JP" altLang="en-US"/>
          </a:p>
        </p:txBody>
      </p:sp>
      <p:pic>
        <p:nvPicPr>
          <p:cNvPr id="6" name="Picture 2" descr="C:\Users\tomoe-k\Desktop\キャプチャ精神障害と教会表紙.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452820"/>
            <a:ext cx="1691680" cy="238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7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a:bodyPr>
          <a:lstStyle/>
          <a:p>
            <a:pPr algn="l"/>
            <a:r>
              <a:rPr lang="ja-JP" altLang="en-US" dirty="0" smtClean="0"/>
              <a:t>原文参照：「回復」をめぐる記述</a:t>
            </a:r>
            <a:endParaRPr kumimoji="1" lang="ja-JP" altLang="en-US" dirty="0"/>
          </a:p>
        </p:txBody>
      </p:sp>
      <p:sp>
        <p:nvSpPr>
          <p:cNvPr id="3" name="コンテンツ プレースホルダー 2"/>
          <p:cNvSpPr>
            <a:spLocks noGrp="1"/>
          </p:cNvSpPr>
          <p:nvPr>
            <p:ph idx="1"/>
          </p:nvPr>
        </p:nvSpPr>
        <p:spPr>
          <a:xfrm>
            <a:off x="0" y="908720"/>
            <a:ext cx="9144000" cy="5949280"/>
          </a:xfrm>
        </p:spPr>
        <p:txBody>
          <a:bodyPr>
            <a:normAutofit lnSpcReduction="10000"/>
          </a:bodyPr>
          <a:lstStyle/>
          <a:p>
            <a:r>
              <a:rPr lang="ja-JP" altLang="en-US" sz="2400" dirty="0" smtClean="0"/>
              <a:t>「信仰」は</a:t>
            </a:r>
            <a:r>
              <a:rPr lang="ja-JP" altLang="en-US" sz="2400" dirty="0"/>
              <a:t>こころの病の</a:t>
            </a:r>
            <a:r>
              <a:rPr lang="ja-JP" altLang="en-US" sz="2400" dirty="0">
                <a:solidFill>
                  <a:srgbClr val="FF0000"/>
                </a:solidFill>
              </a:rPr>
              <a:t>回復</a:t>
            </a:r>
            <a:r>
              <a:rPr lang="ja-JP" altLang="en-US" sz="2400" dirty="0"/>
              <a:t>には大いに影響を与えます。</a:t>
            </a:r>
            <a:r>
              <a:rPr lang="ja-JP" altLang="en-US" sz="2400" dirty="0">
                <a:solidFill>
                  <a:srgbClr val="FF0000"/>
                </a:solidFill>
              </a:rPr>
              <a:t>回復</a:t>
            </a:r>
            <a:r>
              <a:rPr lang="ja-JP" altLang="en-US" sz="2400" dirty="0"/>
              <a:t>には</a:t>
            </a:r>
            <a:r>
              <a:rPr lang="ja-JP" altLang="en-US" sz="2400" dirty="0" smtClean="0"/>
              <a:t>、「自己肯定感」と「希望」が</a:t>
            </a:r>
            <a:r>
              <a:rPr lang="ja-JP" altLang="en-US" sz="2400" dirty="0"/>
              <a:t>重要になってくるからです</a:t>
            </a:r>
            <a:r>
              <a:rPr lang="ja-JP" altLang="en-US" sz="2400" dirty="0" smtClean="0"/>
              <a:t>。一般的</a:t>
            </a:r>
            <a:r>
              <a:rPr lang="ja-JP" altLang="en-US" sz="2400" dirty="0"/>
              <a:t>に、精神障害からの</a:t>
            </a:r>
            <a:r>
              <a:rPr lang="ja-JP" altLang="en-US" sz="2400" dirty="0">
                <a:solidFill>
                  <a:srgbClr val="FF0000"/>
                </a:solidFill>
              </a:rPr>
              <a:t>回復</a:t>
            </a:r>
            <a:r>
              <a:rPr lang="ja-JP" altLang="en-US" sz="2400" dirty="0"/>
              <a:t>に不可欠な要素として、</a:t>
            </a:r>
            <a:r>
              <a:rPr lang="ja-JP" altLang="en-US" sz="2400" dirty="0">
                <a:solidFill>
                  <a:srgbClr val="0070C0"/>
                </a:solidFill>
              </a:rPr>
              <a:t>適切な薬の活用、人と</a:t>
            </a:r>
            <a:r>
              <a:rPr lang="ja-JP" altLang="en-US" sz="2400" dirty="0" smtClean="0">
                <a:solidFill>
                  <a:srgbClr val="0070C0"/>
                </a:solidFill>
              </a:rPr>
              <a:t>の</a:t>
            </a:r>
            <a:r>
              <a:rPr lang="ja-JP" altLang="en-US" sz="2400" dirty="0">
                <a:solidFill>
                  <a:srgbClr val="0070C0"/>
                </a:solidFill>
              </a:rPr>
              <a:t>コミュ</a:t>
            </a:r>
            <a:r>
              <a:rPr lang="ja-JP" altLang="en-US" sz="2400" dirty="0" smtClean="0">
                <a:solidFill>
                  <a:srgbClr val="0070C0"/>
                </a:solidFill>
              </a:rPr>
              <a:t>ニケーションカ</a:t>
            </a:r>
            <a:r>
              <a:rPr lang="ja-JP" altLang="en-US" sz="2400" dirty="0">
                <a:solidFill>
                  <a:srgbClr val="0070C0"/>
                </a:solidFill>
              </a:rPr>
              <a:t>の獲得、社会的な支援体制、生きがいや役割の獲得、仲間の存在、の五つ</a:t>
            </a:r>
            <a:r>
              <a:rPr lang="ja-JP" altLang="en-US" sz="2400" dirty="0"/>
              <a:t>が挙げられます</a:t>
            </a:r>
            <a:r>
              <a:rPr lang="ja-JP" altLang="en-US" sz="2400" dirty="0" smtClean="0"/>
              <a:t>。つまり</a:t>
            </a:r>
            <a:r>
              <a:rPr lang="ja-JP" altLang="en-US" sz="2400" dirty="0"/>
              <a:t>、精神障害における</a:t>
            </a:r>
            <a:r>
              <a:rPr lang="ja-JP" altLang="en-US" sz="2400" dirty="0">
                <a:solidFill>
                  <a:srgbClr val="FF0000"/>
                </a:solidFill>
              </a:rPr>
              <a:t>回復</a:t>
            </a:r>
            <a:r>
              <a:rPr lang="ja-JP" altLang="en-US" sz="2400" dirty="0"/>
              <a:t>とは、単</a:t>
            </a:r>
            <a:r>
              <a:rPr lang="ja-JP" altLang="en-US" sz="2400" dirty="0" smtClean="0"/>
              <a:t>に「症状</a:t>
            </a:r>
            <a:r>
              <a:rPr lang="ja-JP" altLang="en-US" sz="2400" dirty="0"/>
              <a:t>がなく</a:t>
            </a:r>
            <a:r>
              <a:rPr lang="ja-JP" altLang="en-US" sz="2400" dirty="0" smtClean="0"/>
              <a:t>なる」こと</a:t>
            </a:r>
            <a:r>
              <a:rPr lang="ja-JP" altLang="en-US" sz="2400" dirty="0"/>
              <a:t>を意味するのではなく、誰もがそうであるように、人の暮らしを支える大切な要素が幾重にも積み重なってはじめて見いだされるものなのです</a:t>
            </a:r>
            <a:r>
              <a:rPr lang="ja-JP" altLang="en-US" sz="2400" dirty="0" smtClean="0"/>
              <a:t>。</a:t>
            </a:r>
            <a:r>
              <a:rPr lang="en-US" altLang="ja-JP" sz="1600" dirty="0" smtClean="0"/>
              <a:t>p25</a:t>
            </a:r>
          </a:p>
          <a:p>
            <a:r>
              <a:rPr lang="ja-JP" altLang="en-US" sz="2400" dirty="0" smtClean="0"/>
              <a:t>「自分</a:t>
            </a:r>
            <a:r>
              <a:rPr lang="ja-JP" altLang="en-US" sz="2400" dirty="0"/>
              <a:t>は一人では</a:t>
            </a:r>
            <a:r>
              <a:rPr lang="ja-JP" altLang="en-US" sz="2400" dirty="0" smtClean="0"/>
              <a:t>ない」と</a:t>
            </a:r>
            <a:r>
              <a:rPr lang="ja-JP" altLang="en-US" sz="2400" dirty="0"/>
              <a:t>いう実感が、安心や</a:t>
            </a:r>
            <a:r>
              <a:rPr lang="ja-JP" altLang="en-US" sz="2400" dirty="0">
                <a:solidFill>
                  <a:srgbClr val="FF0000"/>
                </a:solidFill>
              </a:rPr>
              <a:t>回復</a:t>
            </a:r>
            <a:r>
              <a:rPr lang="ja-JP" altLang="en-US" sz="2400" dirty="0"/>
              <a:t>に向けた大切な土台になるのです</a:t>
            </a:r>
            <a:r>
              <a:rPr lang="ja-JP" altLang="en-US" sz="2400" dirty="0" smtClean="0"/>
              <a:t>。</a:t>
            </a:r>
            <a:r>
              <a:rPr lang="en-US" altLang="ja-JP" sz="1600" dirty="0" smtClean="0"/>
              <a:t>p38</a:t>
            </a:r>
          </a:p>
          <a:p>
            <a:r>
              <a:rPr lang="ja-JP" altLang="en-US" sz="2400" dirty="0"/>
              <a:t>病気の症状もひとつの自己表現だとするならば</a:t>
            </a:r>
            <a:r>
              <a:rPr lang="ja-JP" altLang="en-US" sz="2400" dirty="0" smtClean="0"/>
              <a:t>、“病気</a:t>
            </a:r>
            <a:r>
              <a:rPr lang="ja-JP" altLang="en-US" sz="2400" dirty="0"/>
              <a:t>で</a:t>
            </a:r>
            <a:r>
              <a:rPr lang="ja-JP" altLang="en-US" sz="2400" dirty="0" smtClean="0"/>
              <a:t>語る”の</a:t>
            </a:r>
            <a:r>
              <a:rPr lang="ja-JP" altLang="en-US" sz="2400" dirty="0"/>
              <a:t>ではなく、自分の言葉で語ることができた時に</a:t>
            </a:r>
            <a:r>
              <a:rPr lang="ja-JP" altLang="en-US" sz="2400" dirty="0">
                <a:solidFill>
                  <a:srgbClr val="FF0000"/>
                </a:solidFill>
              </a:rPr>
              <a:t>回復</a:t>
            </a:r>
            <a:r>
              <a:rPr lang="ja-JP" altLang="en-US" sz="2400" dirty="0"/>
              <a:t>がはじまります。その意味で</a:t>
            </a:r>
            <a:r>
              <a:rPr lang="ja-JP" altLang="en-US" sz="2400" dirty="0">
                <a:solidFill>
                  <a:srgbClr val="0070C0"/>
                </a:solidFill>
              </a:rPr>
              <a:t>当事者研究とは</a:t>
            </a:r>
            <a:r>
              <a:rPr lang="ja-JP" altLang="en-US" sz="2400" dirty="0" smtClean="0">
                <a:solidFill>
                  <a:srgbClr val="0070C0"/>
                </a:solidFill>
              </a:rPr>
              <a:t>、「言葉</a:t>
            </a:r>
            <a:r>
              <a:rPr lang="ja-JP" altLang="en-US" sz="2400" dirty="0">
                <a:solidFill>
                  <a:srgbClr val="0070C0"/>
                </a:solidFill>
              </a:rPr>
              <a:t>の</a:t>
            </a:r>
            <a:r>
              <a:rPr lang="ja-JP" altLang="en-US" sz="2400" dirty="0" smtClean="0">
                <a:solidFill>
                  <a:srgbClr val="0070C0"/>
                </a:solidFill>
              </a:rPr>
              <a:t>研究」</a:t>
            </a:r>
            <a:r>
              <a:rPr lang="ja-JP" altLang="en-US" sz="2400" dirty="0" smtClean="0"/>
              <a:t>だ</a:t>
            </a:r>
            <a:r>
              <a:rPr lang="ja-JP" altLang="en-US" sz="2400" dirty="0"/>
              <a:t>と言うこともできます</a:t>
            </a:r>
            <a:r>
              <a:rPr lang="ja-JP" altLang="en-US" sz="2400" dirty="0" smtClean="0"/>
              <a:t>。</a:t>
            </a:r>
            <a:r>
              <a:rPr lang="en-US" altLang="ja-JP" sz="1600" dirty="0" smtClean="0"/>
              <a:t>p39</a:t>
            </a:r>
          </a:p>
          <a:p>
            <a:r>
              <a:rPr lang="ja-JP" altLang="en-US" sz="2400" dirty="0"/>
              <a:t>人間関係の苦労が起きる段階は、</a:t>
            </a:r>
            <a:r>
              <a:rPr lang="ja-JP" altLang="en-US" sz="2400" dirty="0">
                <a:solidFill>
                  <a:srgbClr val="FF0000"/>
                </a:solidFill>
              </a:rPr>
              <a:t>回復</a:t>
            </a:r>
            <a:r>
              <a:rPr lang="ja-JP" altLang="en-US" sz="2400" dirty="0"/>
              <a:t>に向けた大切な通過点であり、私たちはそれを</a:t>
            </a:r>
            <a:r>
              <a:rPr lang="ja-JP" altLang="en-US" sz="2400" dirty="0">
                <a:solidFill>
                  <a:srgbClr val="FF0000"/>
                </a:solidFill>
              </a:rPr>
              <a:t>回復</a:t>
            </a:r>
            <a:r>
              <a:rPr lang="ja-JP" altLang="en-US" sz="2400" dirty="0"/>
              <a:t>がはじまった証拠と</a:t>
            </a:r>
            <a:r>
              <a:rPr lang="ja-JP" altLang="en-US" sz="2400" dirty="0" smtClean="0"/>
              <a:t>捉えて</a:t>
            </a:r>
            <a:r>
              <a:rPr lang="ja-JP" altLang="en-US" sz="2400" dirty="0" smtClean="0">
                <a:solidFill>
                  <a:srgbClr val="0070C0"/>
                </a:solidFill>
              </a:rPr>
              <a:t>「順調</a:t>
            </a:r>
            <a:r>
              <a:rPr lang="ja-JP" altLang="en-US" sz="2400" dirty="0">
                <a:solidFill>
                  <a:srgbClr val="0070C0"/>
                </a:solidFill>
              </a:rPr>
              <a:t>だ</a:t>
            </a:r>
            <a:r>
              <a:rPr lang="ja-JP" altLang="en-US" sz="2400" dirty="0" smtClean="0">
                <a:solidFill>
                  <a:srgbClr val="0070C0"/>
                </a:solidFill>
              </a:rPr>
              <a:t>ね」</a:t>
            </a:r>
            <a:r>
              <a:rPr lang="ja-JP" altLang="en-US" sz="2400" dirty="0" smtClean="0"/>
              <a:t>と</a:t>
            </a:r>
            <a:r>
              <a:rPr lang="ja-JP" altLang="en-US" sz="2400" dirty="0"/>
              <a:t>考えるようにしています</a:t>
            </a:r>
            <a:r>
              <a:rPr lang="ja-JP" altLang="en-US" sz="2400" dirty="0" smtClean="0"/>
              <a:t>。</a:t>
            </a:r>
            <a:r>
              <a:rPr lang="en-US" altLang="ja-JP" sz="1600" dirty="0" smtClean="0"/>
              <a:t>p90</a:t>
            </a:r>
            <a:endParaRPr kumimoji="1" lang="ja-JP" altLang="en-US" sz="16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12</a:t>
            </a:fld>
            <a:endParaRPr kumimoji="1" lang="ja-JP" altLang="en-US" dirty="0"/>
          </a:p>
        </p:txBody>
      </p:sp>
      <p:pic>
        <p:nvPicPr>
          <p:cNvPr id="5" name="Picture 2" descr="C:\Users\tomoe-k\Desktop\キャプチャ精神障害と教会表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5202" y="0"/>
            <a:ext cx="648454" cy="91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3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lstStyle/>
          <a:p>
            <a:pPr algn="l"/>
            <a:r>
              <a:rPr lang="ja-JP" altLang="en-US" dirty="0"/>
              <a:t>原文参照：「回復」をめぐる</a:t>
            </a:r>
            <a:r>
              <a:rPr lang="ja-JP" altLang="en-US" dirty="0" smtClean="0"/>
              <a:t>記述１</a:t>
            </a:r>
            <a:endParaRPr kumimoji="1" lang="ja-JP" altLang="en-US" dirty="0"/>
          </a:p>
        </p:txBody>
      </p:sp>
      <p:sp>
        <p:nvSpPr>
          <p:cNvPr id="3" name="コンテンツ プレースホルダー 2"/>
          <p:cNvSpPr>
            <a:spLocks noGrp="1"/>
          </p:cNvSpPr>
          <p:nvPr>
            <p:ph idx="1"/>
          </p:nvPr>
        </p:nvSpPr>
        <p:spPr>
          <a:xfrm>
            <a:off x="0" y="1052736"/>
            <a:ext cx="9144000" cy="5805264"/>
          </a:xfrm>
        </p:spPr>
        <p:txBody>
          <a:bodyPr>
            <a:normAutofit fontScale="92500"/>
          </a:bodyPr>
          <a:lstStyle/>
          <a:p>
            <a:r>
              <a:rPr lang="ja-JP" altLang="en-US" sz="2400" dirty="0" smtClean="0"/>
              <a:t>自ら</a:t>
            </a:r>
            <a:r>
              <a:rPr lang="ja-JP" altLang="en-US" sz="2400" dirty="0"/>
              <a:t>の体験を語ることが孤立を防ぎ、他者に援助を求めることを可能にする場合もあります。そのことは、精神障害をもつ当事者の</a:t>
            </a:r>
            <a:r>
              <a:rPr lang="ja-JP" altLang="en-US" sz="2400" dirty="0">
                <a:solidFill>
                  <a:srgbClr val="FF0000"/>
                </a:solidFill>
              </a:rPr>
              <a:t>回復</a:t>
            </a:r>
            <a:r>
              <a:rPr lang="ja-JP" altLang="en-US" sz="2400" dirty="0"/>
              <a:t>の条件のひとつです。また、そのような体験を聴くことによって、私たちも癒やされ、いざ自分や身内が精神的な病をかかえた時の助けとなります。このことは、精神障害を体験した当事者自身が、他者の</a:t>
            </a:r>
            <a:r>
              <a:rPr lang="ja-JP" altLang="en-US" sz="2400" dirty="0" smtClean="0">
                <a:solidFill>
                  <a:srgbClr val="FF0000"/>
                </a:solidFill>
              </a:rPr>
              <a:t>回復</a:t>
            </a:r>
            <a:r>
              <a:rPr lang="ja-JP" altLang="en-US" sz="2400" dirty="0" smtClean="0"/>
              <a:t>（癒</a:t>
            </a:r>
            <a:r>
              <a:rPr lang="ja-JP" altLang="en-US" sz="2400" dirty="0"/>
              <a:t>や</a:t>
            </a:r>
            <a:r>
              <a:rPr lang="ja-JP" altLang="en-US" sz="2400" dirty="0" smtClean="0"/>
              <a:t>し）に貢献</a:t>
            </a:r>
            <a:r>
              <a:rPr lang="ja-JP" altLang="en-US" sz="2400" dirty="0"/>
              <a:t>する力をもっていることの証明でもあります</a:t>
            </a:r>
            <a:r>
              <a:rPr lang="ja-JP" altLang="en-US" sz="2400" dirty="0" smtClean="0"/>
              <a:t>。</a:t>
            </a:r>
            <a:r>
              <a:rPr lang="en-US" altLang="ja-JP" sz="1700" dirty="0" smtClean="0"/>
              <a:t>p98</a:t>
            </a:r>
          </a:p>
          <a:p>
            <a:r>
              <a:rPr lang="ja-JP" altLang="en-US" sz="2400" dirty="0"/>
              <a:t>支援する立場に立たされた私たちが、互いの無力さを受け止め、神様にゆだねるという立場に立った時、互いの関係の中に</a:t>
            </a:r>
            <a:r>
              <a:rPr lang="ja-JP" altLang="en-US" sz="2400" dirty="0">
                <a:solidFill>
                  <a:srgbClr val="FF0000"/>
                </a:solidFill>
              </a:rPr>
              <a:t>回復</a:t>
            </a:r>
            <a:r>
              <a:rPr lang="ja-JP" altLang="en-US" sz="2400" dirty="0"/>
              <a:t>の新しい地平が見えてきます。両者の真ん中</a:t>
            </a:r>
            <a:r>
              <a:rPr lang="ja-JP" altLang="en-US" sz="2400" dirty="0" smtClean="0"/>
              <a:t>に「聖書</a:t>
            </a:r>
            <a:r>
              <a:rPr lang="ja-JP" altLang="en-US" sz="2400" dirty="0"/>
              <a:t>の</a:t>
            </a:r>
            <a:r>
              <a:rPr lang="ja-JP" altLang="en-US" sz="2400" dirty="0" smtClean="0"/>
              <a:t>言葉」を</a:t>
            </a:r>
            <a:r>
              <a:rPr lang="ja-JP" altLang="en-US" sz="2400" dirty="0"/>
              <a:t>置いて対話するというつながり方は特に興味深く、前述</a:t>
            </a:r>
            <a:r>
              <a:rPr lang="ja-JP" altLang="en-US" sz="2400" dirty="0" smtClean="0"/>
              <a:t>した</a:t>
            </a:r>
            <a:r>
              <a:rPr lang="ja-JP" altLang="en-US" sz="3500" dirty="0" smtClean="0">
                <a:solidFill>
                  <a:srgbClr val="0070C0"/>
                </a:solidFill>
              </a:rPr>
              <a:t>「</a:t>
            </a:r>
            <a:r>
              <a:rPr lang="ja-JP" altLang="en-US" sz="3600" b="1" dirty="0" smtClean="0">
                <a:solidFill>
                  <a:srgbClr val="0070C0"/>
                </a:solidFill>
              </a:rPr>
              <a:t>並立的傾聴」</a:t>
            </a:r>
            <a:r>
              <a:rPr lang="ja-JP" altLang="en-US" sz="2400" dirty="0" smtClean="0"/>
              <a:t>に</a:t>
            </a:r>
            <a:r>
              <a:rPr lang="ja-JP" altLang="en-US" sz="2400" dirty="0"/>
              <a:t>もつながるもの</a:t>
            </a:r>
            <a:r>
              <a:rPr lang="ja-JP" altLang="en-US" sz="2400" dirty="0" smtClean="0"/>
              <a:t>で（４５頁）、より</a:t>
            </a:r>
            <a:r>
              <a:rPr lang="ja-JP" altLang="en-US" sz="2400" dirty="0"/>
              <a:t>関係に深まりが増すように思います</a:t>
            </a:r>
            <a:r>
              <a:rPr lang="ja-JP" altLang="en-US" sz="2400" dirty="0" smtClean="0"/>
              <a:t>。</a:t>
            </a:r>
            <a:r>
              <a:rPr lang="en-US" altLang="ja-JP" sz="1700" dirty="0" smtClean="0"/>
              <a:t>p110</a:t>
            </a:r>
          </a:p>
          <a:p>
            <a:r>
              <a:rPr lang="ja-JP" altLang="en-US" sz="2400" dirty="0">
                <a:solidFill>
                  <a:srgbClr val="0070C0"/>
                </a:solidFill>
              </a:rPr>
              <a:t>弱さの情報公開</a:t>
            </a:r>
            <a:r>
              <a:rPr lang="ja-JP" altLang="en-US" sz="2400" dirty="0"/>
              <a:t>をすると</a:t>
            </a:r>
            <a:r>
              <a:rPr lang="ja-JP" altLang="en-US" sz="2400" dirty="0" smtClean="0"/>
              <a:t>、「人</a:t>
            </a:r>
            <a:r>
              <a:rPr lang="ja-JP" altLang="en-US" sz="2400" dirty="0"/>
              <a:t>の</a:t>
            </a:r>
            <a:r>
              <a:rPr lang="ja-JP" altLang="en-US" sz="2400" dirty="0" smtClean="0"/>
              <a:t>経験」が</a:t>
            </a:r>
            <a:r>
              <a:rPr lang="ja-JP" altLang="en-US" sz="2400" dirty="0"/>
              <a:t>集まってきます。統合失調症は、出会いとつながりの中で</a:t>
            </a:r>
            <a:r>
              <a:rPr lang="ja-JP" altLang="en-US" sz="2400" dirty="0">
                <a:solidFill>
                  <a:srgbClr val="FF0000"/>
                </a:solidFill>
              </a:rPr>
              <a:t>回復</a:t>
            </a:r>
            <a:r>
              <a:rPr lang="ja-JP" altLang="en-US" sz="2400" dirty="0"/>
              <a:t>してくるものだと私は思っています。その意味で、弱さとは、人と人とをつなぐ大切</a:t>
            </a:r>
            <a:r>
              <a:rPr lang="ja-JP" altLang="en-US" sz="2400" dirty="0" smtClean="0"/>
              <a:t>な“絆”な</a:t>
            </a:r>
            <a:r>
              <a:rPr lang="ja-JP" altLang="en-US" sz="2400" dirty="0"/>
              <a:t>のです</a:t>
            </a:r>
            <a:r>
              <a:rPr lang="ja-JP" altLang="en-US" sz="2400" dirty="0" smtClean="0"/>
              <a:t>。</a:t>
            </a:r>
            <a:r>
              <a:rPr lang="en-US" altLang="ja-JP" sz="1700" dirty="0" smtClean="0"/>
              <a:t>p134</a:t>
            </a:r>
            <a:endParaRPr kumimoji="1" lang="ja-JP" altLang="en-US" sz="17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13</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0"/>
            <a:ext cx="766956" cy="108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2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008112"/>
          </a:xfrm>
        </p:spPr>
        <p:txBody>
          <a:bodyPr/>
          <a:lstStyle/>
          <a:p>
            <a:pPr algn="l"/>
            <a:r>
              <a:rPr lang="ja-JP" altLang="en-US" dirty="0"/>
              <a:t>原文参照：「回復」をめぐる</a:t>
            </a:r>
            <a:r>
              <a:rPr lang="ja-JP" altLang="en-US" dirty="0" smtClean="0"/>
              <a:t>記述２</a:t>
            </a:r>
            <a:endParaRPr kumimoji="1" lang="ja-JP" altLang="en-US" dirty="0"/>
          </a:p>
        </p:txBody>
      </p:sp>
      <p:sp>
        <p:nvSpPr>
          <p:cNvPr id="3" name="コンテンツ プレースホルダー 2"/>
          <p:cNvSpPr>
            <a:spLocks noGrp="1"/>
          </p:cNvSpPr>
          <p:nvPr>
            <p:ph idx="1"/>
          </p:nvPr>
        </p:nvSpPr>
        <p:spPr>
          <a:xfrm>
            <a:off x="0" y="980728"/>
            <a:ext cx="9144000" cy="5877272"/>
          </a:xfrm>
        </p:spPr>
        <p:txBody>
          <a:bodyPr>
            <a:normAutofit fontScale="92500"/>
          </a:bodyPr>
          <a:lstStyle/>
          <a:p>
            <a:r>
              <a:rPr lang="ja-JP" altLang="en-US" sz="2400" dirty="0"/>
              <a:t>精神障害をもつことの</a:t>
            </a:r>
            <a:r>
              <a:rPr lang="ja-JP" altLang="en-US" sz="2400" dirty="0">
                <a:solidFill>
                  <a:srgbClr val="FF0000"/>
                </a:solidFill>
              </a:rPr>
              <a:t>回復</a:t>
            </a:r>
            <a:r>
              <a:rPr lang="ja-JP" altLang="en-US" sz="2400" dirty="0"/>
              <a:t>に</a:t>
            </a:r>
            <a:r>
              <a:rPr lang="ja-JP" altLang="en-US" sz="2400" dirty="0" smtClean="0"/>
              <a:t>は「言葉</a:t>
            </a:r>
            <a:r>
              <a:rPr lang="ja-JP" altLang="en-US" sz="2400" dirty="0"/>
              <a:t>の</a:t>
            </a:r>
            <a:r>
              <a:rPr lang="ja-JP" altLang="en-US" sz="2400" dirty="0" smtClean="0">
                <a:solidFill>
                  <a:srgbClr val="FF0000"/>
                </a:solidFill>
              </a:rPr>
              <a:t>回復」</a:t>
            </a:r>
            <a:r>
              <a:rPr lang="ja-JP" altLang="en-US" sz="2400" dirty="0" smtClean="0"/>
              <a:t>が</a:t>
            </a:r>
            <a:r>
              <a:rPr lang="ja-JP" altLang="en-US" sz="2400" dirty="0"/>
              <a:t>あります。そのためには、現実の困難を語る言葉が変わる必要があります。べてるでは、どんなにつらい出来事でも</a:t>
            </a:r>
            <a:r>
              <a:rPr lang="ja-JP" altLang="en-US" sz="2400" dirty="0">
                <a:solidFill>
                  <a:srgbClr val="0070C0"/>
                </a:solidFill>
              </a:rPr>
              <a:t>「それで順調！」</a:t>
            </a:r>
            <a:r>
              <a:rPr lang="ja-JP" altLang="en-US" sz="2400" dirty="0"/>
              <a:t>と言い放つことによって、何も問題が解決していない</a:t>
            </a:r>
            <a:r>
              <a:rPr lang="ja-JP" altLang="en-US" sz="2400" dirty="0" smtClean="0"/>
              <a:t>のに「解消される」と</a:t>
            </a:r>
            <a:r>
              <a:rPr lang="ja-JP" altLang="en-US" sz="2400" dirty="0"/>
              <a:t>いう体験を重ねてきました</a:t>
            </a:r>
            <a:r>
              <a:rPr lang="ja-JP" altLang="en-US" sz="2400" dirty="0" smtClean="0"/>
              <a:t>。</a:t>
            </a:r>
            <a:r>
              <a:rPr lang="en-US" altLang="ja-JP" sz="1700" dirty="0" smtClean="0"/>
              <a:t>p155</a:t>
            </a:r>
          </a:p>
          <a:p>
            <a:r>
              <a:rPr lang="ja-JP" altLang="en-US" sz="2400" dirty="0" smtClean="0">
                <a:solidFill>
                  <a:srgbClr val="0070C0"/>
                </a:solidFill>
              </a:rPr>
              <a:t>誤作動</a:t>
            </a:r>
            <a:r>
              <a:rPr lang="ja-JP" altLang="en-US" sz="2400" dirty="0">
                <a:solidFill>
                  <a:srgbClr val="0070C0"/>
                </a:solidFill>
              </a:rPr>
              <a:t>体質</a:t>
            </a:r>
            <a:r>
              <a:rPr lang="ja-JP" altLang="en-US" sz="2400" dirty="0"/>
              <a:t>をもった人が、</a:t>
            </a:r>
            <a:r>
              <a:rPr lang="ja-JP" altLang="en-US" sz="2400" dirty="0">
                <a:solidFill>
                  <a:srgbClr val="FF0000"/>
                </a:solidFill>
              </a:rPr>
              <a:t>回復</a:t>
            </a:r>
            <a:r>
              <a:rPr lang="ja-JP" altLang="en-US" sz="2400" dirty="0"/>
              <a:t>する手立てとして大切なのが仲間の存在です</a:t>
            </a:r>
            <a:r>
              <a:rPr lang="ja-JP" altLang="en-US" sz="2400" dirty="0" smtClean="0"/>
              <a:t>。</a:t>
            </a:r>
            <a:r>
              <a:rPr lang="en-US" altLang="ja-JP" sz="1700" dirty="0" smtClean="0"/>
              <a:t>p163</a:t>
            </a:r>
          </a:p>
          <a:p>
            <a:r>
              <a:rPr lang="ja-JP" altLang="en-US" sz="2400" dirty="0"/>
              <a:t>具体的につながりの</a:t>
            </a:r>
            <a:r>
              <a:rPr lang="ja-JP" altLang="en-US" sz="2400" dirty="0">
                <a:solidFill>
                  <a:srgbClr val="FF0000"/>
                </a:solidFill>
              </a:rPr>
              <a:t>回復</a:t>
            </a:r>
            <a:r>
              <a:rPr lang="ja-JP" altLang="en-US" sz="2400" dirty="0"/>
              <a:t>に向けたかかわりのためには、どのような工夫が必要になってくるでしょうか。それは</a:t>
            </a:r>
            <a:r>
              <a:rPr lang="ja-JP" altLang="en-US" sz="2400" dirty="0" smtClean="0"/>
              <a:t>、「幻聴」に</a:t>
            </a:r>
            <a:r>
              <a:rPr lang="ja-JP" altLang="en-US" sz="2400" dirty="0"/>
              <a:t>苦痛を感じる奥様の世界を、本人の立場に立って知ろうとする姿勢です。私たちは、</a:t>
            </a:r>
            <a:r>
              <a:rPr lang="ja-JP" altLang="en-US" sz="2400" dirty="0">
                <a:solidFill>
                  <a:srgbClr val="0070C0"/>
                </a:solidFill>
              </a:rPr>
              <a:t>ホワイトボードを前に置いたり、紙を間に置きながら</a:t>
            </a:r>
            <a:r>
              <a:rPr lang="ja-JP" altLang="en-US" sz="2400" dirty="0"/>
              <a:t>、いつ、どんな時に、どんなタイミングで、</a:t>
            </a:r>
            <a:r>
              <a:rPr lang="ja-JP" altLang="en-US" sz="2400" dirty="0" smtClean="0"/>
              <a:t>何が、</a:t>
            </a:r>
            <a:r>
              <a:rPr lang="ja-JP" altLang="en-US" sz="2400" dirty="0"/>
              <a:t>もしくは誰が、何を、どうしたのか、について図や絵を描いたりしながら、理解し合います</a:t>
            </a:r>
            <a:r>
              <a:rPr lang="ja-JP" altLang="en-US" sz="2400" dirty="0" smtClean="0"/>
              <a:t>。</a:t>
            </a:r>
            <a:r>
              <a:rPr lang="en-US" altLang="ja-JP" sz="1700" dirty="0" smtClean="0"/>
              <a:t>p184</a:t>
            </a:r>
          </a:p>
          <a:p>
            <a:r>
              <a:rPr lang="ja-JP" altLang="en-US" sz="2400" dirty="0"/>
              <a:t>べてるでは</a:t>
            </a:r>
            <a:r>
              <a:rPr lang="ja-JP" altLang="en-US" sz="2400" dirty="0" smtClean="0"/>
              <a:t>、「病気</a:t>
            </a:r>
            <a:r>
              <a:rPr lang="ja-JP" altLang="en-US" sz="2400" dirty="0"/>
              <a:t>も</a:t>
            </a:r>
            <a:r>
              <a:rPr lang="ja-JP" altLang="en-US" sz="2400" dirty="0">
                <a:solidFill>
                  <a:srgbClr val="FF0000"/>
                </a:solidFill>
              </a:rPr>
              <a:t>回復</a:t>
            </a:r>
            <a:r>
              <a:rPr lang="ja-JP" altLang="en-US" sz="2400" dirty="0"/>
              <a:t>を求めて</a:t>
            </a:r>
            <a:r>
              <a:rPr lang="ja-JP" altLang="en-US" sz="2400" dirty="0" smtClean="0"/>
              <a:t>いる」と</a:t>
            </a:r>
            <a:r>
              <a:rPr lang="ja-JP" altLang="en-US" sz="2400" dirty="0"/>
              <a:t>考えます。つまり</a:t>
            </a:r>
            <a:r>
              <a:rPr lang="ja-JP" altLang="en-US" sz="2400" dirty="0" smtClean="0"/>
              <a:t>、「病気</a:t>
            </a:r>
            <a:r>
              <a:rPr lang="ja-JP" altLang="en-US" sz="2400" dirty="0"/>
              <a:t>が自分の生活を邪魔して</a:t>
            </a:r>
            <a:r>
              <a:rPr lang="ja-JP" altLang="en-US" sz="2400" dirty="0" smtClean="0"/>
              <a:t>いる」「病気さえなかったら」と</a:t>
            </a:r>
            <a:r>
              <a:rPr lang="ja-JP" altLang="en-US" sz="2400" dirty="0"/>
              <a:t>捉える生き方ではなく、自分</a:t>
            </a:r>
            <a:r>
              <a:rPr lang="ja-JP" altLang="en-US" sz="2400" dirty="0" smtClean="0"/>
              <a:t>が“病気</a:t>
            </a:r>
            <a:r>
              <a:rPr lang="ja-JP" altLang="en-US" sz="2400" dirty="0"/>
              <a:t>の足を引っ張らない生き方や</a:t>
            </a:r>
            <a:r>
              <a:rPr lang="ja-JP" altLang="en-US" sz="2400" dirty="0" smtClean="0"/>
              <a:t>暮らし方”を</a:t>
            </a:r>
            <a:r>
              <a:rPr lang="ja-JP" altLang="en-US" sz="2400" dirty="0"/>
              <a:t>見いだす点に着目します</a:t>
            </a:r>
            <a:r>
              <a:rPr lang="ja-JP" altLang="en-US" sz="2400" dirty="0" smtClean="0"/>
              <a:t>。</a:t>
            </a:r>
            <a:r>
              <a:rPr lang="en-US" altLang="ja-JP" sz="1700" dirty="0" smtClean="0"/>
              <a:t>p211</a:t>
            </a:r>
            <a:endParaRPr kumimoji="1" lang="ja-JP" altLang="en-US" sz="17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14</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3473" y="0"/>
            <a:ext cx="719708" cy="101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2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pPr algn="l"/>
            <a:r>
              <a:rPr kumimoji="1" lang="ja-JP" altLang="en-US" dirty="0" smtClean="0"/>
              <a:t>考察１</a:t>
            </a:r>
            <a:endParaRPr kumimoji="1" lang="ja-JP" altLang="en-US" dirty="0"/>
          </a:p>
        </p:txBody>
      </p:sp>
      <p:sp>
        <p:nvSpPr>
          <p:cNvPr id="3" name="コンテンツ プレースホルダー 2"/>
          <p:cNvSpPr>
            <a:spLocks noGrp="1"/>
          </p:cNvSpPr>
          <p:nvPr>
            <p:ph idx="1"/>
          </p:nvPr>
        </p:nvSpPr>
        <p:spPr>
          <a:xfrm>
            <a:off x="-7853" y="774792"/>
            <a:ext cx="9144000" cy="6165304"/>
          </a:xfrm>
        </p:spPr>
        <p:txBody>
          <a:bodyPr>
            <a:normAutofit lnSpcReduction="10000"/>
          </a:bodyPr>
          <a:lstStyle/>
          <a:p>
            <a:r>
              <a:rPr lang="ja-JP" altLang="en-US" sz="2800" dirty="0"/>
              <a:t>当事者</a:t>
            </a:r>
            <a:r>
              <a:rPr lang="ja-JP" altLang="en-US" sz="2800" dirty="0" smtClean="0"/>
              <a:t>研究における回復と対話の特徴</a:t>
            </a:r>
            <a:endParaRPr lang="en-US" altLang="ja-JP" sz="2800" dirty="0" smtClean="0"/>
          </a:p>
          <a:p>
            <a:pPr marL="0" indent="0">
              <a:buNone/>
            </a:pPr>
            <a:r>
              <a:rPr lang="ja-JP" altLang="en-US" sz="2800" dirty="0" smtClean="0">
                <a:solidFill>
                  <a:srgbClr val="FF0000"/>
                </a:solidFill>
              </a:rPr>
              <a:t>　⇒</a:t>
            </a:r>
            <a:r>
              <a:rPr lang="ja-JP" altLang="en-US" sz="2800" b="1" dirty="0" smtClean="0">
                <a:solidFill>
                  <a:srgbClr val="FF0000"/>
                </a:solidFill>
              </a:rPr>
              <a:t>「</a:t>
            </a:r>
            <a:r>
              <a:rPr lang="ja-JP" altLang="en-US" sz="2800" b="1" dirty="0">
                <a:solidFill>
                  <a:srgbClr val="FF0000"/>
                </a:solidFill>
              </a:rPr>
              <a:t>並立的傾聴</a:t>
            </a:r>
            <a:r>
              <a:rPr lang="ja-JP" altLang="en-US" sz="2800" b="1" dirty="0" smtClean="0">
                <a:solidFill>
                  <a:srgbClr val="FF0000"/>
                </a:solidFill>
              </a:rPr>
              <a:t>」</a:t>
            </a:r>
            <a:r>
              <a:rPr lang="ja-JP" altLang="en-US" sz="2800" dirty="0" smtClean="0">
                <a:solidFill>
                  <a:srgbClr val="FF0000"/>
                </a:solidFill>
              </a:rPr>
              <a:t>とは、</a:t>
            </a:r>
            <a:r>
              <a:rPr lang="en-US" altLang="ja-JP" sz="2800" dirty="0" smtClean="0">
                <a:solidFill>
                  <a:srgbClr val="FF0000"/>
                </a:solidFill>
              </a:rPr>
              <a:t>(</a:t>
            </a:r>
            <a:r>
              <a:rPr lang="ja-JP" altLang="en-US" sz="2800" dirty="0" smtClean="0">
                <a:solidFill>
                  <a:srgbClr val="FF0000"/>
                </a:solidFill>
              </a:rPr>
              <a:t>⇔「対面的傾聴」</a:t>
            </a:r>
            <a:r>
              <a:rPr lang="en-US" altLang="ja-JP" sz="2800" dirty="0" smtClean="0">
                <a:solidFill>
                  <a:srgbClr val="FF0000"/>
                </a:solidFill>
              </a:rPr>
              <a:t>)</a:t>
            </a:r>
          </a:p>
          <a:p>
            <a:pPr marL="0" indent="0">
              <a:buNone/>
            </a:pPr>
            <a:r>
              <a:rPr lang="ja-JP" altLang="en-US" sz="2600" dirty="0" smtClean="0"/>
              <a:t>・</a:t>
            </a:r>
            <a:r>
              <a:rPr lang="ja-JP" altLang="ja-JP" sz="2600" dirty="0" smtClean="0"/>
              <a:t>横並びに</a:t>
            </a:r>
            <a:r>
              <a:rPr lang="ja-JP" altLang="ja-JP" sz="2600" dirty="0"/>
              <a:t>なり、起きている問題をテーブルの上に載せるようにして</a:t>
            </a:r>
            <a:r>
              <a:rPr lang="ja-JP" altLang="ja-JP" sz="2600" dirty="0" smtClean="0"/>
              <a:t>、一緒に</a:t>
            </a:r>
            <a:r>
              <a:rPr lang="ja-JP" altLang="ja-JP" sz="2600" dirty="0"/>
              <a:t>それを眺めながら研究的に対話を重ね、対応策を考える</a:t>
            </a:r>
            <a:r>
              <a:rPr lang="ja-JP" altLang="ja-JP" sz="2600" dirty="0" smtClean="0"/>
              <a:t>関係です。この</a:t>
            </a:r>
            <a:r>
              <a:rPr lang="ja-JP" altLang="ja-JP" sz="2600" dirty="0"/>
              <a:t>ような向き合い方で対話をする時には、大きめの紙</a:t>
            </a:r>
            <a:r>
              <a:rPr lang="ja-JP" altLang="ja-JP" sz="2600" dirty="0" smtClean="0"/>
              <a:t>やホワイトボード</a:t>
            </a:r>
            <a:r>
              <a:rPr lang="ja-JP" altLang="ja-JP" sz="2600" dirty="0"/>
              <a:t>に出来事を図示しながら一緒に</a:t>
            </a:r>
            <a:r>
              <a:rPr lang="ja-JP" altLang="ja-JP" sz="2600" dirty="0" smtClean="0"/>
              <a:t>考える</a:t>
            </a:r>
            <a:r>
              <a:rPr lang="en-US" altLang="ja-JP" sz="1600" dirty="0" smtClean="0"/>
              <a:t>p45</a:t>
            </a:r>
            <a:endParaRPr lang="en-US" altLang="ja-JP" sz="1600" dirty="0" smtClean="0">
              <a:solidFill>
                <a:srgbClr val="FF0000"/>
              </a:solidFill>
            </a:endParaRPr>
          </a:p>
          <a:p>
            <a:pPr marL="0" indent="0">
              <a:buNone/>
            </a:pPr>
            <a:r>
              <a:rPr lang="ja-JP" altLang="en-US" sz="2600" dirty="0" smtClean="0"/>
              <a:t>・</a:t>
            </a:r>
            <a:r>
              <a:rPr lang="ja-JP" altLang="en-US" sz="2600" dirty="0"/>
              <a:t>両者の真ん中に聖書の言葉を置いて対話するという</a:t>
            </a:r>
            <a:r>
              <a:rPr lang="ja-JP" altLang="en-US" sz="2600" dirty="0" smtClean="0"/>
              <a:t>つながり方　　</a:t>
            </a:r>
            <a:r>
              <a:rPr lang="en-US" altLang="ja-JP" sz="1600" dirty="0" smtClean="0"/>
              <a:t>p110</a:t>
            </a:r>
            <a:endParaRPr lang="en-US" altLang="ja-JP" sz="1600" dirty="0" smtClean="0">
              <a:solidFill>
                <a:srgbClr val="FF0000"/>
              </a:solidFill>
            </a:endParaRPr>
          </a:p>
          <a:p>
            <a:pPr marL="0" indent="0">
              <a:buNone/>
            </a:pPr>
            <a:r>
              <a:rPr lang="ja-JP" altLang="en-US" sz="2600" dirty="0" smtClean="0"/>
              <a:t>・</a:t>
            </a:r>
            <a:r>
              <a:rPr lang="ja-JP" altLang="en-US" sz="2600" dirty="0"/>
              <a:t>ホワイトボードを前に置いたり、</a:t>
            </a:r>
            <a:r>
              <a:rPr lang="ja-JP" altLang="en-US" sz="2600" dirty="0" smtClean="0"/>
              <a:t>紙を間</a:t>
            </a:r>
            <a:r>
              <a:rPr lang="ja-JP" altLang="en-US" sz="2600" dirty="0"/>
              <a:t>に</a:t>
            </a:r>
            <a:r>
              <a:rPr lang="ja-JP" altLang="en-US" sz="2600" dirty="0" smtClean="0"/>
              <a:t>置きながら</a:t>
            </a:r>
            <a:r>
              <a:rPr lang="en-US" altLang="ja-JP" sz="1600" dirty="0" smtClean="0"/>
              <a:t>p184</a:t>
            </a:r>
          </a:p>
          <a:p>
            <a:pPr marL="0" indent="0">
              <a:buNone/>
            </a:pPr>
            <a:endParaRPr lang="en-US" altLang="ja-JP" sz="2000" dirty="0" smtClean="0"/>
          </a:p>
          <a:p>
            <a:pPr marL="0" indent="0">
              <a:buNone/>
            </a:pPr>
            <a:r>
              <a:rPr lang="ja-JP" altLang="en-US" sz="2400" dirty="0" smtClean="0"/>
              <a:t>◎並立的傾聴の成果は、</a:t>
            </a:r>
            <a:endParaRPr lang="en-US" altLang="ja-JP" sz="2400" dirty="0" smtClean="0"/>
          </a:p>
          <a:p>
            <a:pPr marL="0" indent="0">
              <a:buNone/>
            </a:pPr>
            <a:r>
              <a:rPr lang="ja-JP" altLang="en-US" sz="2400" dirty="0" smtClean="0"/>
              <a:t>「研究」として公開、発信、ステージ上での実践</a:t>
            </a:r>
            <a:endParaRPr lang="en-US" altLang="ja-JP" sz="2400" dirty="0" smtClean="0"/>
          </a:p>
          <a:p>
            <a:pPr marL="0" indent="0">
              <a:buNone/>
            </a:pPr>
            <a:r>
              <a:rPr lang="ja-JP" altLang="en-US" sz="2400" dirty="0" smtClean="0"/>
              <a:t>ライブによる参加者（聞き手）との共有</a:t>
            </a:r>
            <a:endParaRPr lang="en-US" altLang="ja-JP" sz="2400" dirty="0" smtClean="0"/>
          </a:p>
          <a:p>
            <a:pPr marL="0" indent="0">
              <a:buNone/>
            </a:pPr>
            <a:r>
              <a:rPr lang="ja-JP" altLang="en-US" sz="2400" dirty="0" smtClean="0"/>
              <a:t>・</a:t>
            </a:r>
            <a:r>
              <a:rPr lang="ja-JP" altLang="en-US" sz="2400" dirty="0" err="1" smtClean="0"/>
              <a:t>べ</a:t>
            </a:r>
            <a:r>
              <a:rPr lang="ja-JP" altLang="en-US" sz="2400" dirty="0"/>
              <a:t>てる</a:t>
            </a:r>
            <a:r>
              <a:rPr lang="ja-JP" altLang="en-US" sz="2400" dirty="0" smtClean="0"/>
              <a:t>まつり　幻覚＆妄想大会</a:t>
            </a:r>
            <a:endParaRPr lang="en-US" altLang="ja-JP" sz="2400" dirty="0" smtClean="0"/>
          </a:p>
          <a:p>
            <a:pPr marL="0" indent="0">
              <a:buNone/>
            </a:pPr>
            <a:r>
              <a:rPr lang="ja-JP" altLang="en-US" sz="2400" dirty="0" smtClean="0"/>
              <a:t>・当事者研究</a:t>
            </a:r>
            <a:r>
              <a:rPr lang="ja-JP" altLang="en-US" sz="2400" dirty="0"/>
              <a:t>全国</a:t>
            </a:r>
            <a:r>
              <a:rPr lang="ja-JP" altLang="en-US" sz="2400" dirty="0" smtClean="0"/>
              <a:t>交流</a:t>
            </a:r>
            <a:r>
              <a:rPr lang="ja-JP" altLang="en-US" sz="2400" dirty="0"/>
              <a:t>集会</a:t>
            </a:r>
            <a:endParaRPr lang="en-US" altLang="ja-JP" sz="2400" dirty="0" smtClean="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15</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344" y="29369"/>
            <a:ext cx="1056803" cy="1490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tomoe-k\My Documents\My Pictures\2009当事者研究全国交流集会（べてるまつり浦河）.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428264"/>
            <a:ext cx="1805948" cy="142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tomoe-k\My Documents\My Pictures\2009べてるまつり（浦河）.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020" y="5371257"/>
            <a:ext cx="2117980" cy="148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6019" y="4346953"/>
            <a:ext cx="858349" cy="126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1975" y="4365104"/>
            <a:ext cx="850506" cy="12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107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08504" cy="980728"/>
          </a:xfrm>
        </p:spPr>
        <p:txBody>
          <a:bodyPr/>
          <a:lstStyle/>
          <a:p>
            <a:pPr algn="l"/>
            <a:r>
              <a:rPr kumimoji="1" lang="ja-JP" altLang="en-US" dirty="0" smtClean="0"/>
              <a:t>考察２</a:t>
            </a:r>
            <a:endParaRPr kumimoji="1" lang="ja-JP" altLang="en-US" dirty="0"/>
          </a:p>
        </p:txBody>
      </p:sp>
      <p:sp>
        <p:nvSpPr>
          <p:cNvPr id="3" name="コンテンツ プレースホルダー 2"/>
          <p:cNvSpPr>
            <a:spLocks noGrp="1"/>
          </p:cNvSpPr>
          <p:nvPr>
            <p:ph idx="1"/>
          </p:nvPr>
        </p:nvSpPr>
        <p:spPr>
          <a:xfrm>
            <a:off x="0" y="908720"/>
            <a:ext cx="9144000" cy="5949280"/>
          </a:xfrm>
        </p:spPr>
        <p:txBody>
          <a:bodyPr>
            <a:normAutofit/>
          </a:bodyPr>
          <a:lstStyle/>
          <a:p>
            <a:pPr marL="0" indent="0">
              <a:buNone/>
            </a:pPr>
            <a:r>
              <a:rPr lang="ja-JP" altLang="en-US" dirty="0">
                <a:solidFill>
                  <a:srgbClr val="FF0000"/>
                </a:solidFill>
              </a:rPr>
              <a:t>当事者研究とは、最近、提案されている以下のような考え方を具現化した実践の姿ではないか</a:t>
            </a:r>
            <a:r>
              <a:rPr lang="ja-JP" altLang="en-US" dirty="0" smtClean="0">
                <a:solidFill>
                  <a:srgbClr val="FF0000"/>
                </a:solidFill>
              </a:rPr>
              <a:t>？</a:t>
            </a:r>
            <a:endParaRPr lang="en-US" altLang="ja-JP" dirty="0" smtClean="0">
              <a:solidFill>
                <a:srgbClr val="FF0000"/>
              </a:solidFill>
            </a:endParaRPr>
          </a:p>
          <a:p>
            <a:pPr marL="0" indent="0">
              <a:buNone/>
            </a:pPr>
            <a:endParaRPr lang="en-US" altLang="ja-JP" sz="2800" dirty="0"/>
          </a:p>
          <a:p>
            <a:pPr marL="0" indent="0">
              <a:buNone/>
            </a:pPr>
            <a:r>
              <a:rPr lang="ja-JP" altLang="en-US" dirty="0">
                <a:solidFill>
                  <a:srgbClr val="00B050"/>
                </a:solidFill>
              </a:rPr>
              <a:t>◎</a:t>
            </a:r>
            <a:r>
              <a:rPr lang="ja-JP" altLang="ja-JP" dirty="0">
                <a:solidFill>
                  <a:srgbClr val="00B050"/>
                </a:solidFill>
              </a:rPr>
              <a:t>生涯発達</a:t>
            </a:r>
            <a:r>
              <a:rPr lang="ja-JP" altLang="ja-JP" dirty="0" smtClean="0">
                <a:solidFill>
                  <a:srgbClr val="00B050"/>
                </a:solidFill>
              </a:rPr>
              <a:t>心理学</a:t>
            </a:r>
            <a:r>
              <a:rPr lang="ja-JP" altLang="en-US" dirty="0" smtClean="0">
                <a:solidFill>
                  <a:srgbClr val="00B050"/>
                </a:solidFill>
              </a:rPr>
              <a:t>の立場から：や</a:t>
            </a:r>
            <a:r>
              <a:rPr lang="ja-JP" altLang="en-US" dirty="0">
                <a:solidFill>
                  <a:srgbClr val="00B050"/>
                </a:solidFill>
              </a:rPr>
              <a:t>まだようこ</a:t>
            </a:r>
            <a:r>
              <a:rPr lang="ja-JP" altLang="ja-JP" dirty="0" smtClean="0">
                <a:solidFill>
                  <a:srgbClr val="00B050"/>
                </a:solidFill>
              </a:rPr>
              <a:t>（</a:t>
            </a:r>
            <a:r>
              <a:rPr lang="en-US" altLang="ja-JP" dirty="0">
                <a:solidFill>
                  <a:srgbClr val="00B050"/>
                </a:solidFill>
              </a:rPr>
              <a:t>2015</a:t>
            </a:r>
            <a:r>
              <a:rPr lang="ja-JP" altLang="ja-JP" dirty="0" smtClean="0">
                <a:solidFill>
                  <a:srgbClr val="00B050"/>
                </a:solidFill>
              </a:rPr>
              <a:t>）</a:t>
            </a:r>
            <a:r>
              <a:rPr lang="ja-JP" altLang="en-US" dirty="0" smtClean="0">
                <a:solidFill>
                  <a:srgbClr val="00B050"/>
                </a:solidFill>
              </a:rPr>
              <a:t> </a:t>
            </a:r>
            <a:endParaRPr lang="en-US" altLang="ja-JP" dirty="0" smtClean="0">
              <a:solidFill>
                <a:srgbClr val="00B050"/>
              </a:solidFill>
            </a:endParaRPr>
          </a:p>
          <a:p>
            <a:pPr marL="0" indent="0">
              <a:buNone/>
            </a:pPr>
            <a:r>
              <a:rPr lang="ja-JP" altLang="ja-JP" sz="2800" dirty="0" smtClean="0"/>
              <a:t>人生</a:t>
            </a:r>
            <a:r>
              <a:rPr lang="ja-JP" altLang="ja-JP" sz="2800" dirty="0"/>
              <a:t>と病いの語りをめぐって、「三項関係ナラティヴ」の場を作る重要性と、「人生ナラティヴ医療学」を</a:t>
            </a:r>
            <a:r>
              <a:rPr lang="ja-JP" altLang="ja-JP" sz="2800" dirty="0" smtClean="0"/>
              <a:t>提案</a:t>
            </a:r>
            <a:endParaRPr lang="en-US" altLang="ja-JP" sz="2800" dirty="0"/>
          </a:p>
          <a:p>
            <a:pPr marL="0" indent="0">
              <a:buNone/>
            </a:pPr>
            <a:r>
              <a:rPr lang="ja-JP" altLang="en-US" dirty="0">
                <a:solidFill>
                  <a:srgbClr val="00B050"/>
                </a:solidFill>
              </a:rPr>
              <a:t>◎精神</a:t>
            </a:r>
            <a:r>
              <a:rPr lang="ja-JP" altLang="en-US" dirty="0" smtClean="0">
                <a:solidFill>
                  <a:srgbClr val="00B050"/>
                </a:solidFill>
              </a:rPr>
              <a:t>医学の立場から：</a:t>
            </a:r>
            <a:r>
              <a:rPr lang="ja-JP" altLang="ja-JP" dirty="0" smtClean="0">
                <a:solidFill>
                  <a:srgbClr val="00B050"/>
                </a:solidFill>
              </a:rPr>
              <a:t>笠井</a:t>
            </a:r>
            <a:r>
              <a:rPr lang="ja-JP" altLang="en-US" dirty="0" smtClean="0">
                <a:solidFill>
                  <a:srgbClr val="00B050"/>
                </a:solidFill>
              </a:rPr>
              <a:t>清登</a:t>
            </a:r>
            <a:r>
              <a:rPr lang="ja-JP" altLang="ja-JP" dirty="0" smtClean="0">
                <a:solidFill>
                  <a:srgbClr val="00B050"/>
                </a:solidFill>
              </a:rPr>
              <a:t>（</a:t>
            </a:r>
            <a:r>
              <a:rPr lang="en-US" altLang="ja-JP" dirty="0">
                <a:solidFill>
                  <a:srgbClr val="00B050"/>
                </a:solidFill>
              </a:rPr>
              <a:t>2015</a:t>
            </a:r>
            <a:r>
              <a:rPr lang="ja-JP" altLang="ja-JP" dirty="0" smtClean="0">
                <a:solidFill>
                  <a:srgbClr val="00B050"/>
                </a:solidFill>
              </a:rPr>
              <a:t>）</a:t>
            </a:r>
            <a:r>
              <a:rPr lang="ja-JP" altLang="en-US" dirty="0" smtClean="0">
                <a:solidFill>
                  <a:srgbClr val="00B050"/>
                </a:solidFill>
              </a:rPr>
              <a:t> </a:t>
            </a:r>
            <a:endParaRPr lang="en-US" altLang="ja-JP" dirty="0" smtClean="0">
              <a:solidFill>
                <a:srgbClr val="00B050"/>
              </a:solidFill>
            </a:endParaRPr>
          </a:p>
          <a:p>
            <a:pPr marL="0" indent="0">
              <a:buNone/>
            </a:pPr>
            <a:r>
              <a:rPr lang="ja-JP" altLang="ja-JP" sz="2800" dirty="0" smtClean="0"/>
              <a:t>回復</a:t>
            </a:r>
            <a:r>
              <a:rPr lang="ja-JP" altLang="ja-JP" sz="2800" dirty="0"/>
              <a:t>には、「本人と支援者が理解を共有するプロセスが重要」で、「脳科学や発達疫学の手法だけでは限界があり、（略）リカバリーのプロセスを歩んだ体験者の語り（ナラティブ）から学ぶことが必要」</a:t>
            </a:r>
            <a:endParaRPr lang="ja-JP" altLang="en-US"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16</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738597" cy="104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4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980728"/>
          </a:xfrm>
        </p:spPr>
        <p:txBody>
          <a:bodyPr/>
          <a:lstStyle/>
          <a:p>
            <a:pPr algn="l"/>
            <a:r>
              <a:rPr kumimoji="1" lang="ja-JP" altLang="en-US" dirty="0" smtClean="0"/>
              <a:t>考察３</a:t>
            </a:r>
            <a:endParaRPr kumimoji="1" lang="ja-JP" altLang="en-US" dirty="0"/>
          </a:p>
        </p:txBody>
      </p:sp>
      <p:sp>
        <p:nvSpPr>
          <p:cNvPr id="3" name="コンテンツ プレースホルダー 2"/>
          <p:cNvSpPr>
            <a:spLocks noGrp="1"/>
          </p:cNvSpPr>
          <p:nvPr>
            <p:ph idx="1"/>
          </p:nvPr>
        </p:nvSpPr>
        <p:spPr>
          <a:xfrm>
            <a:off x="0" y="1196752"/>
            <a:ext cx="9144000" cy="5661248"/>
          </a:xfrm>
        </p:spPr>
        <p:txBody>
          <a:bodyPr>
            <a:normAutofit fontScale="77500" lnSpcReduction="20000"/>
          </a:bodyPr>
          <a:lstStyle/>
          <a:p>
            <a:r>
              <a:rPr lang="ja-JP" altLang="ja-JP" dirty="0"/>
              <a:t>本書は、</a:t>
            </a:r>
            <a:r>
              <a:rPr lang="ja-JP" altLang="ja-JP" dirty="0" smtClean="0"/>
              <a:t>リカバリーに</a:t>
            </a:r>
            <a:r>
              <a:rPr lang="ja-JP" altLang="ja-JP" dirty="0"/>
              <a:t>ついての向谷地生良の思想が述べられている貴重な文献である</a:t>
            </a:r>
            <a:r>
              <a:rPr lang="ja-JP" altLang="ja-JP" dirty="0" smtClean="0"/>
              <a:t>。</a:t>
            </a:r>
            <a:endParaRPr lang="en-US" altLang="ja-JP" dirty="0" smtClean="0"/>
          </a:p>
          <a:p>
            <a:r>
              <a:rPr lang="ja-JP" altLang="ja-JP" dirty="0" smtClean="0"/>
              <a:t>人間</a:t>
            </a:r>
            <a:r>
              <a:rPr lang="ja-JP" altLang="ja-JP" dirty="0"/>
              <a:t>関係に関わる援助の重要性が、単語の頻度や好評語・不評語分析からも明らかになった</a:t>
            </a:r>
            <a:r>
              <a:rPr lang="ja-JP" altLang="ja-JP" dirty="0" smtClean="0"/>
              <a:t>。</a:t>
            </a:r>
            <a:endParaRPr lang="en-US" altLang="ja-JP" dirty="0" smtClean="0"/>
          </a:p>
          <a:p>
            <a:r>
              <a:rPr lang="ja-JP" altLang="ja-JP" dirty="0" smtClean="0"/>
              <a:t>リカバリー</a:t>
            </a:r>
            <a:r>
              <a:rPr lang="ja-JP" altLang="ja-JP" dirty="0"/>
              <a:t>については医学的側面、生活的側面、主観的幸福の側面があることが指摘されている</a:t>
            </a:r>
            <a:r>
              <a:rPr lang="ja-JP" altLang="ja-JP" dirty="0" smtClean="0"/>
              <a:t>。</a:t>
            </a:r>
            <a:endParaRPr lang="en-US" altLang="ja-JP" dirty="0" smtClean="0"/>
          </a:p>
          <a:p>
            <a:r>
              <a:rPr lang="ja-JP" altLang="ja-JP" dirty="0" smtClean="0"/>
              <a:t>向谷地生</a:t>
            </a:r>
            <a:r>
              <a:rPr lang="ja-JP" altLang="ja-JP" dirty="0"/>
              <a:t>良のアプローチは、</a:t>
            </a:r>
            <a:r>
              <a:rPr lang="en-US" altLang="ja-JP" dirty="0"/>
              <a:t>PSW</a:t>
            </a:r>
            <a:r>
              <a:rPr lang="ja-JP" altLang="ja-JP" dirty="0"/>
              <a:t>の立場からとクリスチャンの立場から、生活的側面と主観的幸福の側面を重視している。同時に人間関係形成の重要性と助け合うコミュニティ形成を重視している</a:t>
            </a:r>
            <a:r>
              <a:rPr lang="ja-JP" altLang="ja-JP" dirty="0" smtClean="0"/>
              <a:t>。</a:t>
            </a:r>
            <a:endParaRPr lang="en-US" altLang="ja-JP" dirty="0" smtClean="0"/>
          </a:p>
          <a:p>
            <a:r>
              <a:rPr lang="ja-JP" altLang="en-US" dirty="0" smtClean="0"/>
              <a:t>向谷地は、</a:t>
            </a:r>
            <a:r>
              <a:rPr lang="ja-JP" altLang="ja-JP" dirty="0" smtClean="0"/>
              <a:t>人</a:t>
            </a:r>
            <a:r>
              <a:rPr lang="ja-JP" altLang="ja-JP" dirty="0"/>
              <a:t>の苦労と悩みは宝であり、恵みであると主張</a:t>
            </a:r>
            <a:r>
              <a:rPr lang="ja-JP" altLang="ja-JP" dirty="0" smtClean="0"/>
              <a:t>する</a:t>
            </a:r>
            <a:r>
              <a:rPr lang="ja-JP" altLang="en-US" dirty="0" err="1" smtClean="0"/>
              <a:t>。</a:t>
            </a:r>
            <a:r>
              <a:rPr lang="ja-JP" altLang="ja-JP" dirty="0" err="1" smtClean="0"/>
              <a:t>、</a:t>
            </a:r>
            <a:r>
              <a:rPr lang="ja-JP" altLang="ja-JP" dirty="0"/>
              <a:t>仲間とともに研究によってそれらを共有することが当事者研究のユニークな点である</a:t>
            </a:r>
            <a:r>
              <a:rPr lang="ja-JP" altLang="ja-JP" dirty="0" smtClean="0"/>
              <a:t>。</a:t>
            </a:r>
            <a:endParaRPr lang="en-US" altLang="ja-JP" dirty="0" smtClean="0"/>
          </a:p>
          <a:p>
            <a:r>
              <a:rPr lang="ja-JP" altLang="en-US" dirty="0"/>
              <a:t>「並立的傾聴」という横並びの対話により、</a:t>
            </a:r>
            <a:r>
              <a:rPr lang="ja-JP" altLang="en-US" dirty="0" smtClean="0"/>
              <a:t>当事者</a:t>
            </a:r>
            <a:r>
              <a:rPr lang="ja-JP" altLang="en-US" dirty="0"/>
              <a:t>研究の重要な</a:t>
            </a:r>
            <a:r>
              <a:rPr lang="ja-JP" altLang="en-US" dirty="0" smtClean="0"/>
              <a:t>理念</a:t>
            </a:r>
            <a:r>
              <a:rPr lang="ja-JP" altLang="en-US" dirty="0"/>
              <a:t>である</a:t>
            </a:r>
            <a:r>
              <a:rPr kumimoji="1" lang="ja-JP" altLang="en-US" dirty="0" smtClean="0"/>
              <a:t>「弱さの情報公開」が</a:t>
            </a:r>
            <a:r>
              <a:rPr lang="ja-JP" altLang="en-US" dirty="0"/>
              <a:t>行われ</a:t>
            </a:r>
            <a:r>
              <a:rPr lang="ja-JP" altLang="en-US" dirty="0" smtClean="0"/>
              <a:t>、人と人のつながりの中で、精神障害は回復していくと考えられた。</a:t>
            </a: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17</a:t>
            </a:fld>
            <a:endParaRPr kumimoji="1" lang="ja-JP" altLang="en-US" dirty="0"/>
          </a:p>
        </p:txBody>
      </p:sp>
      <p:pic>
        <p:nvPicPr>
          <p:cNvPr id="5" name="Picture 2" descr="C:\Users\tomoe-k\Desktop\キャプチャ精神障害と教会表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7084" y="3845"/>
            <a:ext cx="816916" cy="115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1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44000" cy="980728"/>
          </a:xfrm>
        </p:spPr>
        <p:txBody>
          <a:bodyPr>
            <a:normAutofit fontScale="90000"/>
          </a:bodyPr>
          <a:lstStyle/>
          <a:p>
            <a:pPr algn="l"/>
            <a:r>
              <a:rPr kumimoji="1" lang="ja-JP" altLang="en-US" sz="4000" dirty="0" smtClean="0"/>
              <a:t>　「並立的傾聴」（</a:t>
            </a:r>
            <a:r>
              <a:rPr kumimoji="1" lang="en-US" altLang="ja-JP" sz="4000" dirty="0" smtClean="0"/>
              <a:t>p45</a:t>
            </a:r>
            <a:r>
              <a:rPr kumimoji="1" lang="ja-JP" altLang="en-US" sz="4000" dirty="0" smtClean="0"/>
              <a:t>）と合わせて</a:t>
            </a:r>
            <a:r>
              <a:rPr kumimoji="1" lang="en-US" altLang="ja-JP" sz="4000" dirty="0" smtClean="0"/>
              <a:t/>
            </a:r>
            <a:br>
              <a:rPr kumimoji="1" lang="en-US" altLang="ja-JP" sz="4000" dirty="0" smtClean="0"/>
            </a:br>
            <a:r>
              <a:rPr kumimoji="1" lang="ja-JP" altLang="en-US" sz="4000" dirty="0" smtClean="0"/>
              <a:t>　</a:t>
            </a:r>
            <a:r>
              <a:rPr kumimoji="1" lang="ja-JP" altLang="en-US" sz="4000" b="1" dirty="0" smtClean="0"/>
              <a:t>「前向きな無力さ」</a:t>
            </a:r>
            <a:r>
              <a:rPr kumimoji="1" lang="ja-JP" altLang="en-US" sz="4000" dirty="0" smtClean="0"/>
              <a:t>というテーマで、</a:t>
            </a:r>
            <a:r>
              <a:rPr kumimoji="1" lang="en-US" altLang="ja-JP" sz="4000" dirty="0" smtClean="0"/>
              <a:t/>
            </a:r>
            <a:br>
              <a:rPr kumimoji="1" lang="en-US" altLang="ja-JP" sz="4000" dirty="0" smtClean="0"/>
            </a:br>
            <a:endParaRPr kumimoji="1" lang="ja-JP" altLang="en-US" sz="2800" dirty="0"/>
          </a:p>
        </p:txBody>
      </p:sp>
      <p:sp>
        <p:nvSpPr>
          <p:cNvPr id="3" name="コンテンツ プレースホルダー 2"/>
          <p:cNvSpPr>
            <a:spLocks noGrp="1"/>
          </p:cNvSpPr>
          <p:nvPr>
            <p:ph idx="1"/>
          </p:nvPr>
        </p:nvSpPr>
        <p:spPr>
          <a:xfrm>
            <a:off x="0" y="1268760"/>
            <a:ext cx="9144000" cy="5589240"/>
          </a:xfrm>
        </p:spPr>
        <p:txBody>
          <a:bodyPr>
            <a:normAutofit fontScale="92500" lnSpcReduction="10000"/>
          </a:bodyPr>
          <a:lstStyle/>
          <a:p>
            <a:pPr marL="0" indent="0">
              <a:buNone/>
            </a:pPr>
            <a:r>
              <a:rPr lang="ja-JP" altLang="en-US" sz="3500" b="1" dirty="0" smtClean="0"/>
              <a:t>向谷地生良の</a:t>
            </a:r>
            <a:r>
              <a:rPr lang="ja-JP" altLang="en-US" sz="3500" b="1" dirty="0"/>
              <a:t>相談活動の</a:t>
            </a:r>
            <a:r>
              <a:rPr lang="en-US" altLang="ja-JP" sz="3500" b="1" dirty="0"/>
              <a:t>7</a:t>
            </a:r>
            <a:r>
              <a:rPr lang="ja-JP" altLang="en-US" sz="3500" b="1" dirty="0" err="1"/>
              <a:t>つの</a:t>
            </a:r>
            <a:r>
              <a:rPr lang="ja-JP" altLang="en-US" sz="3500" b="1" dirty="0" smtClean="0"/>
              <a:t>ポイント </a:t>
            </a:r>
            <a:r>
              <a:rPr lang="ja-JP" altLang="en-US" sz="3000" dirty="0" smtClean="0"/>
              <a:t>（</a:t>
            </a:r>
            <a:r>
              <a:rPr lang="en-US" altLang="ja-JP" sz="3000" dirty="0" smtClean="0"/>
              <a:t>p110</a:t>
            </a:r>
            <a:r>
              <a:rPr lang="ja-JP" altLang="en-US" sz="3000" dirty="0" smtClean="0"/>
              <a:t>）</a:t>
            </a:r>
            <a:endParaRPr kumimoji="1" lang="en-US" altLang="ja-JP" sz="3000" dirty="0" smtClean="0"/>
          </a:p>
          <a:p>
            <a:pPr marL="0" indent="0">
              <a:buNone/>
            </a:pPr>
            <a:r>
              <a:rPr kumimoji="1" lang="ja-JP" altLang="en-US" sz="3500" dirty="0" smtClean="0"/>
              <a:t>①その人を支配</a:t>
            </a:r>
            <a:r>
              <a:rPr lang="ja-JP" altLang="en-US" sz="3500" dirty="0" smtClean="0"/>
              <a:t>したり管理したりしないこと</a:t>
            </a:r>
            <a:endParaRPr lang="en-US" altLang="ja-JP" sz="3500" dirty="0" smtClean="0"/>
          </a:p>
          <a:p>
            <a:pPr marL="0" indent="0">
              <a:buNone/>
            </a:pPr>
            <a:r>
              <a:rPr kumimoji="1" lang="ja-JP" altLang="en-US" sz="3500" dirty="0" smtClean="0"/>
              <a:t>②自分の力のなさを認めること</a:t>
            </a:r>
            <a:endParaRPr kumimoji="1" lang="en-US" altLang="ja-JP" sz="3500" dirty="0" smtClean="0"/>
          </a:p>
          <a:p>
            <a:pPr marL="0" indent="0">
              <a:buNone/>
            </a:pPr>
            <a:r>
              <a:rPr lang="ja-JP" altLang="en-US" sz="3500" dirty="0" smtClean="0"/>
              <a:t>③自分自身を変えること</a:t>
            </a:r>
            <a:endParaRPr lang="en-US" altLang="ja-JP" sz="3500" dirty="0" smtClean="0"/>
          </a:p>
          <a:p>
            <a:pPr marL="0" indent="0">
              <a:buNone/>
            </a:pPr>
            <a:r>
              <a:rPr kumimoji="1" lang="ja-JP" altLang="en-US" sz="3500" dirty="0" smtClean="0"/>
              <a:t>④自分と相手を受け入れること</a:t>
            </a:r>
            <a:endParaRPr kumimoji="1" lang="en-US" altLang="ja-JP" sz="3500" dirty="0" smtClean="0"/>
          </a:p>
          <a:p>
            <a:pPr marL="0" indent="0">
              <a:buNone/>
            </a:pPr>
            <a:r>
              <a:rPr lang="ja-JP" altLang="en-US" sz="3500" dirty="0" smtClean="0"/>
              <a:t>⑤正すことではなく、励ますこと</a:t>
            </a:r>
            <a:endParaRPr lang="en-US" altLang="ja-JP" sz="3500" dirty="0" smtClean="0"/>
          </a:p>
          <a:p>
            <a:pPr marL="0" indent="0">
              <a:buNone/>
            </a:pPr>
            <a:r>
              <a:rPr kumimoji="1" lang="ja-JP" altLang="en-US" sz="3500" dirty="0" smtClean="0"/>
              <a:t>⑥その人の人生を認め、大きな力にゆだねること</a:t>
            </a:r>
            <a:endParaRPr kumimoji="1" lang="en-US" altLang="ja-JP" sz="3500" dirty="0" smtClean="0"/>
          </a:p>
          <a:p>
            <a:pPr marL="0" indent="0">
              <a:buNone/>
            </a:pPr>
            <a:r>
              <a:rPr lang="ja-JP" altLang="en-US" sz="3500" dirty="0" smtClean="0">
                <a:solidFill>
                  <a:srgbClr val="0070C0"/>
                </a:solidFill>
              </a:rPr>
              <a:t>⑦もっとも関わりの難しい当事者は、誰でもない</a:t>
            </a:r>
            <a:endParaRPr lang="en-US" altLang="ja-JP" sz="3500" dirty="0" smtClean="0">
              <a:solidFill>
                <a:srgbClr val="0070C0"/>
              </a:solidFill>
            </a:endParaRPr>
          </a:p>
          <a:p>
            <a:pPr marL="0" indent="0">
              <a:buNone/>
            </a:pPr>
            <a:r>
              <a:rPr lang="ja-JP" altLang="en-US" sz="3500" dirty="0">
                <a:solidFill>
                  <a:srgbClr val="0070C0"/>
                </a:solidFill>
              </a:rPr>
              <a:t>　</a:t>
            </a:r>
            <a:r>
              <a:rPr lang="ja-JP" altLang="en-US" sz="3500" dirty="0" smtClean="0">
                <a:solidFill>
                  <a:srgbClr val="0070C0"/>
                </a:solidFill>
              </a:rPr>
              <a:t>自分自身である</a:t>
            </a:r>
            <a:r>
              <a:rPr lang="ja-JP" altLang="en-US" sz="3500" dirty="0" smtClean="0"/>
              <a:t>と、日頃から心にしっかりと</a:t>
            </a:r>
            <a:r>
              <a:rPr lang="ja-JP" altLang="en-US" sz="3500" dirty="0" err="1" smtClean="0"/>
              <a:t>刻ん</a:t>
            </a:r>
            <a:r>
              <a:rPr lang="ja-JP" altLang="en-US" sz="3500" dirty="0" smtClean="0"/>
              <a:t>　</a:t>
            </a:r>
            <a:endParaRPr lang="en-US" altLang="ja-JP" sz="3500" dirty="0" smtClean="0"/>
          </a:p>
          <a:p>
            <a:pPr marL="0" indent="0">
              <a:buNone/>
            </a:pPr>
            <a:r>
              <a:rPr lang="ja-JP" altLang="en-US" sz="3500" dirty="0"/>
              <a:t>　</a:t>
            </a:r>
            <a:r>
              <a:rPr lang="ja-JP" altLang="en-US" sz="3500" dirty="0" smtClean="0"/>
              <a:t>でおくこと</a:t>
            </a:r>
            <a:endParaRPr lang="en-US" altLang="ja-JP" sz="3500" dirty="0" smtClean="0"/>
          </a:p>
          <a:p>
            <a:endParaRPr kumimoji="1" lang="en-US" altLang="ja-JP" dirty="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18</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6283" y="0"/>
            <a:ext cx="1043608" cy="1472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76872"/>
            <a:ext cx="3412023" cy="216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887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lstStyle/>
          <a:p>
            <a:pPr algn="l"/>
            <a:r>
              <a:rPr kumimoji="1" lang="ja-JP" altLang="en-US" dirty="0" smtClean="0"/>
              <a:t>日本看護科学学会</a:t>
            </a:r>
            <a:r>
              <a:rPr kumimoji="1" lang="en-US" altLang="ja-JP" dirty="0" smtClean="0"/>
              <a:t>COI</a:t>
            </a:r>
            <a:r>
              <a:rPr lang="ja-JP" altLang="en-US" dirty="0"/>
              <a:t>開示</a:t>
            </a:r>
            <a:endParaRPr kumimoji="1" lang="ja-JP" altLang="en-US" dirty="0"/>
          </a:p>
        </p:txBody>
      </p:sp>
      <p:sp>
        <p:nvSpPr>
          <p:cNvPr id="3" name="コンテンツ プレースホルダー 2"/>
          <p:cNvSpPr>
            <a:spLocks noGrp="1"/>
          </p:cNvSpPr>
          <p:nvPr>
            <p:ph idx="1"/>
          </p:nvPr>
        </p:nvSpPr>
        <p:spPr>
          <a:xfrm>
            <a:off x="0" y="908720"/>
            <a:ext cx="9144000" cy="5217443"/>
          </a:xfrm>
        </p:spPr>
        <p:txBody>
          <a:bodyPr>
            <a:normAutofit/>
          </a:bodyPr>
          <a:lstStyle/>
          <a:p>
            <a:r>
              <a:rPr kumimoji="1" lang="ja-JP" altLang="en-US" sz="2800" dirty="0" smtClean="0"/>
              <a:t>筆頭者氏名　小平朋江</a:t>
            </a:r>
            <a:endParaRPr kumimoji="1" lang="en-US" altLang="ja-JP" sz="2800" dirty="0" smtClean="0"/>
          </a:p>
          <a:p>
            <a:r>
              <a:rPr lang="ja-JP" altLang="en-US" sz="2800" dirty="0" smtClean="0"/>
              <a:t>所属名　聖隷クリストファー大学</a:t>
            </a:r>
            <a:endParaRPr lang="en-US" altLang="ja-JP" sz="2800" dirty="0" smtClean="0"/>
          </a:p>
          <a:p>
            <a:r>
              <a:rPr kumimoji="1" lang="ja-JP" altLang="en-US" sz="2800" dirty="0"/>
              <a:t>筆頭演者</a:t>
            </a:r>
            <a:r>
              <a:rPr lang="ja-JP" altLang="en-US" sz="2800" dirty="0"/>
              <a:t>は日本看護科学</a:t>
            </a:r>
            <a:r>
              <a:rPr lang="ja-JP" altLang="en-US" sz="2800" dirty="0" smtClean="0"/>
              <a:t>学会への</a:t>
            </a:r>
            <a:r>
              <a:rPr lang="en-US" altLang="ja-JP" sz="2800" dirty="0" smtClean="0"/>
              <a:t>COI</a:t>
            </a:r>
            <a:r>
              <a:rPr lang="ja-JP" altLang="en-US" sz="2800" dirty="0" smtClean="0"/>
              <a:t>自己申告を完了しています。演題発表に関連し、開示すべき</a:t>
            </a:r>
            <a:r>
              <a:rPr lang="en-US" altLang="ja-JP" sz="2800" dirty="0" smtClean="0"/>
              <a:t>COI</a:t>
            </a:r>
            <a:r>
              <a:rPr lang="ja-JP" altLang="en-US" sz="2800" dirty="0"/>
              <a:t>関係に</a:t>
            </a:r>
            <a:r>
              <a:rPr lang="ja-JP" altLang="en-US" sz="2800" dirty="0" smtClean="0"/>
              <a:t>ある企業・組織および団体はありません。</a:t>
            </a:r>
            <a:endParaRPr kumimoji="1" lang="ja-JP" altLang="en-US" sz="28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19</a:t>
            </a:fld>
            <a:endParaRPr kumimoji="1" lang="ja-JP" altLang="en-US"/>
          </a:p>
        </p:txBody>
      </p:sp>
    </p:spTree>
    <p:extLst>
      <p:ext uri="{BB962C8B-B14F-4D97-AF65-F5344CB8AC3E}">
        <p14:creationId xmlns:p14="http://schemas.microsoft.com/office/powerpoint/2010/main" val="1691993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8686800" cy="1224136"/>
          </a:xfrm>
        </p:spPr>
        <p:txBody>
          <a:bodyPr/>
          <a:lstStyle/>
          <a:p>
            <a:pPr algn="l"/>
            <a:r>
              <a:rPr kumimoji="1" lang="ja-JP" altLang="en-US" dirty="0" smtClean="0"/>
              <a:t>問題</a:t>
            </a:r>
            <a:endParaRPr kumimoji="1" lang="ja-JP" altLang="en-US" dirty="0"/>
          </a:p>
        </p:txBody>
      </p:sp>
      <p:sp>
        <p:nvSpPr>
          <p:cNvPr id="3" name="コンテンツ プレースホルダー 2"/>
          <p:cNvSpPr>
            <a:spLocks noGrp="1"/>
          </p:cNvSpPr>
          <p:nvPr>
            <p:ph idx="1"/>
          </p:nvPr>
        </p:nvSpPr>
        <p:spPr>
          <a:xfrm>
            <a:off x="0" y="2420888"/>
            <a:ext cx="9144000" cy="4437112"/>
          </a:xfrm>
        </p:spPr>
        <p:txBody>
          <a:bodyPr>
            <a:normAutofit/>
          </a:bodyPr>
          <a:lstStyle/>
          <a:p>
            <a:r>
              <a:rPr lang="ja-JP" altLang="ja-JP" dirty="0"/>
              <a:t>向谷地生良は</a:t>
            </a:r>
            <a:r>
              <a:rPr lang="ja-JP" altLang="ja-JP" dirty="0" smtClean="0"/>
              <a:t>、</a:t>
            </a:r>
            <a:r>
              <a:rPr lang="ja-JP" altLang="en-US" dirty="0" smtClean="0"/>
              <a:t>浦河町をフィールドにして</a:t>
            </a:r>
            <a:r>
              <a:rPr lang="ja-JP" altLang="ja-JP" dirty="0" smtClean="0"/>
              <a:t>統合</a:t>
            </a:r>
            <a:r>
              <a:rPr lang="ja-JP" altLang="ja-JP" dirty="0"/>
              <a:t>失調症など精神障害をかかえる人たちのために、</a:t>
            </a:r>
            <a:r>
              <a:rPr lang="en-US" altLang="ja-JP" dirty="0"/>
              <a:t>40</a:t>
            </a:r>
            <a:r>
              <a:rPr lang="ja-JP" altLang="ja-JP" dirty="0"/>
              <a:t>年近く活動してきた</a:t>
            </a:r>
            <a:r>
              <a:rPr lang="ja-JP" altLang="ja-JP" dirty="0" smtClean="0"/>
              <a:t>。</a:t>
            </a:r>
            <a:endParaRPr lang="en-US" altLang="ja-JP" dirty="0" smtClean="0"/>
          </a:p>
          <a:p>
            <a:r>
              <a:rPr lang="ja-JP" altLang="ja-JP" dirty="0" smtClean="0"/>
              <a:t>その</a:t>
            </a:r>
            <a:r>
              <a:rPr lang="ja-JP" altLang="ja-JP" dirty="0"/>
              <a:t>思想と実践の全貌を捉えること</a:t>
            </a:r>
            <a:r>
              <a:rPr lang="ja-JP" altLang="ja-JP" dirty="0" smtClean="0"/>
              <a:t>は</a:t>
            </a:r>
            <a:r>
              <a:rPr lang="ja-JP" altLang="en-US" dirty="0"/>
              <a:t>興味深い</a:t>
            </a:r>
            <a:r>
              <a:rPr lang="ja-JP" altLang="en-US" dirty="0" smtClean="0"/>
              <a:t>。</a:t>
            </a:r>
            <a:endParaRPr lang="en-US" altLang="ja-JP" dirty="0" smtClean="0"/>
          </a:p>
          <a:p>
            <a:r>
              <a:rPr lang="ja-JP" altLang="ja-JP" dirty="0" smtClean="0"/>
              <a:t>近著</a:t>
            </a:r>
            <a:r>
              <a:rPr lang="ja-JP" altLang="ja-JP" dirty="0"/>
              <a:t>『精神障害と教会：教会が教会であるために』で、キリスト教や教会との関係に踏み込みつつ、浦河</a:t>
            </a:r>
            <a:r>
              <a:rPr lang="ja-JP" altLang="ja-JP" dirty="0" err="1"/>
              <a:t>べ</a:t>
            </a:r>
            <a:r>
              <a:rPr lang="ja-JP" altLang="ja-JP" dirty="0"/>
              <a:t>てるの家が生み出した当事者研究やリカバリーの考え方の原点を知ることができる。</a:t>
            </a: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2</a:t>
            </a:fld>
            <a:endParaRPr kumimoji="1" lang="ja-JP" altLang="en-US"/>
          </a:p>
        </p:txBody>
      </p:sp>
      <p:pic>
        <p:nvPicPr>
          <p:cNvPr id="7" name="Picture 2" descr="H:\DCIM\101CANON\IMG_0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594" y="151009"/>
            <a:ext cx="3038101" cy="2230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omoe-k\Desktop\キャプチャ精神障害と教会表紙.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317"/>
            <a:ext cx="1872208" cy="2409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tomoe-k\Documents\浦河べてる\べてるの家への道P2011_0827_1007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3317"/>
            <a:ext cx="1912642" cy="235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4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4624"/>
            <a:ext cx="9144000" cy="6813376"/>
          </a:xfrm>
        </p:spPr>
        <p:txBody>
          <a:bodyPr>
            <a:normAutofit fontScale="85000" lnSpcReduction="10000"/>
          </a:bodyPr>
          <a:lstStyle/>
          <a:p>
            <a:pPr marL="0" indent="0">
              <a:buNone/>
            </a:pPr>
            <a:r>
              <a:rPr kumimoji="1" lang="en-US" altLang="ja-JP" dirty="0" smtClean="0"/>
              <a:t>【</a:t>
            </a:r>
            <a:r>
              <a:rPr lang="ja-JP" altLang="en-US" dirty="0"/>
              <a:t>これまで</a:t>
            </a:r>
            <a:r>
              <a:rPr lang="ja-JP" altLang="en-US" dirty="0" smtClean="0"/>
              <a:t>に取り組んだ関連の研究</a:t>
            </a:r>
            <a:r>
              <a:rPr kumimoji="1" lang="en-US" altLang="ja-JP" dirty="0" smtClean="0"/>
              <a:t>】</a:t>
            </a:r>
            <a:endParaRPr kumimoji="1" lang="en-US" altLang="ja-JP" dirty="0" smtClean="0">
              <a:solidFill>
                <a:srgbClr val="FF0000"/>
              </a:solidFill>
            </a:endParaRPr>
          </a:p>
          <a:p>
            <a:pPr marL="0" indent="0">
              <a:buNone/>
            </a:pPr>
            <a:r>
              <a:rPr lang="ja-JP" altLang="en-US" sz="2000" dirty="0" smtClean="0"/>
              <a:t>●</a:t>
            </a:r>
            <a:r>
              <a:rPr lang="ja-JP" altLang="ja-JP" sz="2000" dirty="0" smtClean="0"/>
              <a:t>小平</a:t>
            </a:r>
            <a:r>
              <a:rPr lang="ja-JP" altLang="ja-JP" sz="2000" dirty="0"/>
              <a:t>朋江・いとうたけひこ・大高庸平（</a:t>
            </a:r>
            <a:r>
              <a:rPr lang="en-US" altLang="ja-JP" sz="2000" dirty="0"/>
              <a:t>2010</a:t>
            </a:r>
            <a:r>
              <a:rPr lang="ja-JP" altLang="ja-JP" sz="2000" dirty="0"/>
              <a:t>）</a:t>
            </a:r>
            <a:r>
              <a:rPr lang="ja-JP" altLang="ja-JP" sz="2000" dirty="0" smtClean="0"/>
              <a:t>．統合</a:t>
            </a:r>
            <a:r>
              <a:rPr lang="ja-JP" altLang="ja-JP" sz="2000" dirty="0"/>
              <a:t>失調症の闘病記の分析：古川奈都子『心を病むってどういうこと？：精神病の体験者より』の構造の</a:t>
            </a:r>
            <a:r>
              <a:rPr lang="ja-JP" altLang="ja-JP" sz="2000" dirty="0" smtClean="0"/>
              <a:t>テキストマイニング</a:t>
            </a:r>
            <a:r>
              <a:rPr lang="ja-JP" altLang="en-US" sz="2000" dirty="0" smtClean="0"/>
              <a:t>　</a:t>
            </a:r>
            <a:r>
              <a:rPr lang="ja-JP" altLang="ja-JP" sz="2000" dirty="0" smtClean="0"/>
              <a:t>日本</a:t>
            </a:r>
            <a:r>
              <a:rPr lang="ja-JP" altLang="ja-JP" sz="2000" dirty="0"/>
              <a:t>精神保健看護学</a:t>
            </a:r>
            <a:r>
              <a:rPr lang="ja-JP" altLang="ja-JP" sz="2000" dirty="0" smtClean="0"/>
              <a:t>会誌</a:t>
            </a:r>
            <a:r>
              <a:rPr lang="ja-JP" altLang="en-US" sz="2000" dirty="0" smtClean="0"/>
              <a:t>　</a:t>
            </a:r>
            <a:r>
              <a:rPr lang="en-US" altLang="ja-JP" sz="2000" b="1" dirty="0" smtClean="0"/>
              <a:t>19(2</a:t>
            </a:r>
            <a:r>
              <a:rPr lang="en-US" altLang="ja-JP" sz="2000" b="1" dirty="0"/>
              <a:t>)</a:t>
            </a:r>
            <a:r>
              <a:rPr lang="en-US" altLang="ja-JP" sz="2000" dirty="0"/>
              <a:t>, 10-21</a:t>
            </a:r>
            <a:r>
              <a:rPr lang="en-US" altLang="ja-JP" sz="2000" dirty="0" smtClean="0"/>
              <a:t>.</a:t>
            </a:r>
          </a:p>
          <a:p>
            <a:pPr marL="0" indent="0">
              <a:buNone/>
            </a:pPr>
            <a:r>
              <a:rPr lang="ja-JP" altLang="en-US" sz="2000" dirty="0" smtClean="0"/>
              <a:t>●小平朋江・いとうたけひこ（</a:t>
            </a:r>
            <a:r>
              <a:rPr lang="en-US" altLang="ja-JP" sz="2000" dirty="0" smtClean="0"/>
              <a:t>2012</a:t>
            </a:r>
            <a:r>
              <a:rPr lang="ja-JP" altLang="en-US" sz="2000" dirty="0" smtClean="0"/>
              <a:t>）「当事者が主人公」の実践のあり方を考える：　統合失調症当事者によるナラティブを手がかりに　いとうたけひこ（編）コミュニティ援助への展望　角川学芸出版　</a:t>
            </a:r>
            <a:r>
              <a:rPr lang="en-US" altLang="ja-JP" sz="2000" dirty="0" smtClean="0"/>
              <a:t>Pp.70-94.</a:t>
            </a:r>
            <a:endParaRPr kumimoji="1" lang="en-US" altLang="ja-JP" sz="2000" dirty="0" smtClean="0"/>
          </a:p>
          <a:p>
            <a:pPr marL="0" indent="0">
              <a:buNone/>
            </a:pPr>
            <a:r>
              <a:rPr lang="ja-JP" altLang="en-US" sz="2000" dirty="0" smtClean="0"/>
              <a:t>●</a:t>
            </a:r>
            <a:r>
              <a:rPr lang="ja-JP" altLang="en-US" sz="2000" dirty="0"/>
              <a:t>小平朋江・いとうたけひこ </a:t>
            </a:r>
            <a:r>
              <a:rPr lang="en-US" altLang="ja-JP" sz="2000" dirty="0"/>
              <a:t>(2013) 『</a:t>
            </a:r>
            <a:r>
              <a:rPr lang="ja-JP" altLang="en-US" sz="2000" dirty="0"/>
              <a:t>こころの病を生きる：統合失調症患者と精神科医師の往復書簡</a:t>
            </a:r>
            <a:r>
              <a:rPr lang="en-US" altLang="ja-JP" sz="2000" dirty="0"/>
              <a:t>』</a:t>
            </a:r>
            <a:r>
              <a:rPr lang="ja-JP" altLang="en-US" sz="2000" dirty="0"/>
              <a:t>の当事者と医者の語りのテキストマイニング　第</a:t>
            </a:r>
            <a:r>
              <a:rPr lang="en-US" altLang="ja-JP" sz="2000" dirty="0"/>
              <a:t>33</a:t>
            </a:r>
            <a:r>
              <a:rPr lang="ja-JP" altLang="en-US" sz="2000" dirty="0"/>
              <a:t>回日本看護科学学会学術集会講演集</a:t>
            </a:r>
            <a:r>
              <a:rPr lang="en-US" altLang="ja-JP" sz="2000" dirty="0"/>
              <a:t>,p639</a:t>
            </a:r>
            <a:r>
              <a:rPr lang="en-US" altLang="ja-JP" sz="2000" dirty="0" smtClean="0"/>
              <a:t>.</a:t>
            </a:r>
          </a:p>
          <a:p>
            <a:pPr marL="0" indent="0">
              <a:buNone/>
            </a:pPr>
            <a:r>
              <a:rPr lang="ja-JP" altLang="en-US" sz="2000" dirty="0"/>
              <a:t>●小平朋江・いとうたけひこ </a:t>
            </a:r>
            <a:r>
              <a:rPr lang="en-US" altLang="ja-JP" sz="2000" dirty="0"/>
              <a:t>(2014) </a:t>
            </a:r>
            <a:r>
              <a:rPr lang="en-US" altLang="ja-JP" sz="2000" dirty="0">
                <a:latin typeface="AR P丸ゴシック体M" panose="020B0600010101010101" pitchFamily="50" charset="-128"/>
                <a:ea typeface="AR P丸ゴシック体M" panose="020B0600010101010101" pitchFamily="50" charset="-128"/>
              </a:rPr>
              <a:t>『</a:t>
            </a:r>
            <a:r>
              <a:rPr lang="ja-JP" altLang="en-US" sz="2000" dirty="0">
                <a:latin typeface="AR P丸ゴシック体M" panose="020B0600010101010101" pitchFamily="50" charset="-128"/>
                <a:ea typeface="AR P丸ゴシック体M" panose="020B0600010101010101" pitchFamily="50" charset="-128"/>
              </a:rPr>
              <a:t>当事者が語る精神障害とのつきあい方</a:t>
            </a:r>
            <a:r>
              <a:rPr lang="en-US" altLang="ja-JP" sz="2000" dirty="0">
                <a:latin typeface="AR P丸ゴシック体M" panose="020B0600010101010101" pitchFamily="50" charset="-128"/>
                <a:ea typeface="AR P丸ゴシック体M" panose="020B0600010101010101" pitchFamily="50" charset="-128"/>
              </a:rPr>
              <a:t>』</a:t>
            </a:r>
            <a:r>
              <a:rPr lang="ja-JP" altLang="en-US" sz="2000" dirty="0">
                <a:latin typeface="AR P丸ゴシック体M" panose="020B0600010101010101" pitchFamily="50" charset="-128"/>
                <a:ea typeface="AR P丸ゴシック体M" panose="020B0600010101010101" pitchFamily="50" charset="-128"/>
              </a:rPr>
              <a:t>の</a:t>
            </a:r>
            <a:r>
              <a:rPr lang="en-US" altLang="ja-JP" sz="2000" dirty="0">
                <a:latin typeface="AR P丸ゴシック体M" panose="020B0600010101010101" pitchFamily="50" charset="-128"/>
                <a:ea typeface="AR P丸ゴシック体M" panose="020B0600010101010101" pitchFamily="50" charset="-128"/>
              </a:rPr>
              <a:t>5</a:t>
            </a:r>
            <a:r>
              <a:rPr lang="ja-JP" altLang="en-US" sz="2000" dirty="0">
                <a:latin typeface="AR P丸ゴシック体M" panose="020B0600010101010101" pitchFamily="50" charset="-128"/>
                <a:ea typeface="AR P丸ゴシック体M" panose="020B0600010101010101" pitchFamily="50" charset="-128"/>
              </a:rPr>
              <a:t>人の統合失調症を持つ人たちの回復の語りの</a:t>
            </a:r>
            <a:r>
              <a:rPr lang="ja-JP" altLang="en-US" sz="2000" dirty="0" smtClean="0">
                <a:latin typeface="AR P丸ゴシック体M" panose="020B0600010101010101" pitchFamily="50" charset="-128"/>
                <a:ea typeface="AR P丸ゴシック体M" panose="020B0600010101010101" pitchFamily="50" charset="-128"/>
              </a:rPr>
              <a:t>テキストマイニング</a:t>
            </a:r>
            <a:r>
              <a:rPr lang="zh-CN" altLang="en-US" sz="2000" dirty="0">
                <a:latin typeface="AR P丸ゴシック体M" panose="020B0600010101010101" pitchFamily="50" charset="-128"/>
                <a:ea typeface="AR P丸ゴシック体M" panose="020B0600010101010101" pitchFamily="50" charset="-128"/>
              </a:rPr>
              <a:t>第</a:t>
            </a:r>
            <a:r>
              <a:rPr lang="en-US" altLang="ja-JP" sz="2000" dirty="0">
                <a:latin typeface="AR P丸ゴシック体M" panose="020B0600010101010101" pitchFamily="50" charset="-128"/>
                <a:ea typeface="AR P丸ゴシック体M" panose="020B0600010101010101" pitchFamily="50" charset="-128"/>
              </a:rPr>
              <a:t>34</a:t>
            </a:r>
            <a:r>
              <a:rPr lang="zh-CN" altLang="en-US" sz="2000" dirty="0">
                <a:latin typeface="AR P丸ゴシック体M" panose="020B0600010101010101" pitchFamily="50" charset="-128"/>
                <a:ea typeface="AR P丸ゴシック体M" panose="020B0600010101010101" pitchFamily="50" charset="-128"/>
              </a:rPr>
              <a:t>回日本看護科学学会学術集</a:t>
            </a:r>
            <a:r>
              <a:rPr lang="ja-JP" altLang="en-US" sz="2000" dirty="0">
                <a:latin typeface="AR P丸ゴシック体M" panose="020B0600010101010101" pitchFamily="50" charset="-128"/>
                <a:ea typeface="AR P丸ゴシック体M" panose="020B0600010101010101" pitchFamily="50" charset="-128"/>
              </a:rPr>
              <a:t>会</a:t>
            </a:r>
            <a:endParaRPr lang="en-US" altLang="ja-JP" sz="2000" dirty="0" smtClean="0"/>
          </a:p>
          <a:p>
            <a:pPr marL="0" indent="0">
              <a:buNone/>
            </a:pPr>
            <a:r>
              <a:rPr lang="ja-JP" altLang="en-US" sz="2000" dirty="0" smtClean="0"/>
              <a:t>●小平朋江・いとうたけひこ </a:t>
            </a:r>
            <a:r>
              <a:rPr lang="en-US" altLang="ja-JP" sz="2000" dirty="0" smtClean="0"/>
              <a:t>(2014) </a:t>
            </a:r>
            <a:r>
              <a:rPr lang="ja-JP" altLang="en-US" sz="2000" dirty="0" smtClean="0"/>
              <a:t>精神障害者の回復の語り</a:t>
            </a:r>
            <a:r>
              <a:rPr lang="en-US" altLang="ja-JP" sz="2000" dirty="0" smtClean="0"/>
              <a:t>: </a:t>
            </a:r>
            <a:r>
              <a:rPr lang="ja-JP" altLang="en-US" sz="2000" dirty="0" smtClean="0"/>
              <a:t>浦河</a:t>
            </a:r>
            <a:r>
              <a:rPr lang="ja-JP" altLang="en-US" sz="2000" dirty="0" err="1" smtClean="0"/>
              <a:t>べ</a:t>
            </a:r>
            <a:r>
              <a:rPr lang="ja-JP" altLang="en-US" sz="2000" dirty="0" smtClean="0"/>
              <a:t>てるの家における当事者研究の記述のテキストマイニング　日本心理学会第</a:t>
            </a:r>
            <a:r>
              <a:rPr lang="en-US" altLang="ja-JP" sz="2000" dirty="0" smtClean="0"/>
              <a:t>78</a:t>
            </a:r>
            <a:r>
              <a:rPr lang="ja-JP" altLang="en-US" sz="2000" dirty="0" smtClean="0"/>
              <a:t>回大会論文集</a:t>
            </a:r>
            <a:r>
              <a:rPr lang="en-US" altLang="ja-JP" sz="2000" dirty="0" smtClean="0"/>
              <a:t>,</a:t>
            </a:r>
            <a:r>
              <a:rPr lang="en-US" altLang="ja-JP" sz="2000" dirty="0"/>
              <a:t>p305</a:t>
            </a:r>
            <a:r>
              <a:rPr lang="en-US" altLang="ja-JP" sz="2000" dirty="0" smtClean="0"/>
              <a:t>.</a:t>
            </a:r>
          </a:p>
          <a:p>
            <a:pPr marL="0" indent="0">
              <a:buNone/>
            </a:pPr>
            <a:r>
              <a:rPr lang="ja-JP" altLang="en-US" sz="2000" dirty="0" smtClean="0"/>
              <a:t>●小平</a:t>
            </a:r>
            <a:r>
              <a:rPr lang="ja-JP" altLang="en-US" sz="2000" dirty="0"/>
              <a:t>朋江・いとうたけひこ </a:t>
            </a:r>
            <a:r>
              <a:rPr lang="en-US" altLang="ja-JP" sz="2000" dirty="0"/>
              <a:t>(</a:t>
            </a:r>
            <a:r>
              <a:rPr lang="en-US" altLang="ja-JP" sz="2000" dirty="0" smtClean="0"/>
              <a:t>2015). </a:t>
            </a:r>
            <a:r>
              <a:rPr lang="ja-JP" altLang="en-US" sz="2000" dirty="0"/>
              <a:t>当事者研究の可視化：テキストマイニングによる探求 第</a:t>
            </a:r>
            <a:r>
              <a:rPr lang="en-US" altLang="ja-JP" sz="2000" dirty="0"/>
              <a:t>12</a:t>
            </a:r>
            <a:r>
              <a:rPr lang="ja-JP" altLang="en-US" sz="2000" dirty="0"/>
              <a:t>回当事者研究全国交流集会 浦河</a:t>
            </a:r>
            <a:r>
              <a:rPr lang="ja-JP" altLang="en-US" sz="2000" dirty="0" smtClean="0"/>
              <a:t>大会</a:t>
            </a:r>
            <a:endParaRPr lang="en-US" altLang="ja-JP" sz="2000" dirty="0" smtClean="0"/>
          </a:p>
          <a:p>
            <a:pPr marL="0" indent="0">
              <a:buNone/>
            </a:pPr>
            <a:r>
              <a:rPr lang="ja-JP" altLang="en-US" sz="2000" dirty="0" smtClean="0"/>
              <a:t>●</a:t>
            </a:r>
            <a:r>
              <a:rPr lang="ja-JP" altLang="en-US" sz="2000" dirty="0"/>
              <a:t>小平朋江・いとうたけひこ </a:t>
            </a:r>
            <a:r>
              <a:rPr lang="en-US" altLang="ja-JP" sz="2000" dirty="0"/>
              <a:t>(</a:t>
            </a:r>
            <a:r>
              <a:rPr lang="en-US" altLang="ja-JP" sz="2000" dirty="0" smtClean="0"/>
              <a:t>2015). </a:t>
            </a:r>
            <a:r>
              <a:rPr lang="ja-JP" altLang="en-US" sz="2000" dirty="0"/>
              <a:t>ある統合失調症闘病記のリカバリーとヘルパー･セラピー原則 西純一</a:t>
            </a:r>
            <a:r>
              <a:rPr lang="en-US" altLang="ja-JP" sz="2000" dirty="0"/>
              <a:t>『</a:t>
            </a:r>
            <a:r>
              <a:rPr lang="ja-JP" altLang="en-US" sz="2000" dirty="0"/>
              <a:t>精神障害を乗り越えて：</a:t>
            </a:r>
            <a:r>
              <a:rPr lang="en-US" altLang="ja-JP" sz="2000" dirty="0"/>
              <a:t>40</a:t>
            </a:r>
            <a:r>
              <a:rPr lang="ja-JP" altLang="en-US" sz="2000" dirty="0"/>
              <a:t>歳ピアヘルパーの誕生</a:t>
            </a:r>
            <a:r>
              <a:rPr lang="en-US" altLang="ja-JP" sz="2000" dirty="0"/>
              <a:t>』</a:t>
            </a:r>
            <a:r>
              <a:rPr lang="ja-JP" altLang="en-US" sz="2000" dirty="0"/>
              <a:t>の内容分析およびテキストマイニング 日本心理学会第</a:t>
            </a:r>
            <a:r>
              <a:rPr lang="en-US" altLang="ja-JP" sz="2000" dirty="0"/>
              <a:t>79</a:t>
            </a:r>
            <a:r>
              <a:rPr lang="ja-JP" altLang="en-US" sz="2000" dirty="0"/>
              <a:t>回大会</a:t>
            </a:r>
            <a:endParaRPr lang="en-US" altLang="ja-JP" sz="2000" dirty="0" smtClean="0"/>
          </a:p>
          <a:p>
            <a:pPr marL="0" indent="0">
              <a:buNone/>
            </a:pPr>
            <a:r>
              <a:rPr lang="ja-JP" altLang="en-US" sz="2000" dirty="0" smtClean="0"/>
              <a:t>●</a:t>
            </a:r>
            <a:r>
              <a:rPr lang="en-US" altLang="ja-JP" sz="2000" dirty="0" err="1"/>
              <a:t>Kodaira</a:t>
            </a:r>
            <a:r>
              <a:rPr lang="en-US" altLang="ja-JP" sz="2000" dirty="0"/>
              <a:t>, T.,&amp;  Ito, T. (2016, March). </a:t>
            </a:r>
            <a:r>
              <a:rPr lang="en-US" altLang="ja-JP" sz="2000" i="1" dirty="0"/>
              <a:t>Visualization of </a:t>
            </a:r>
            <a:r>
              <a:rPr lang="en-US" altLang="ja-JP" sz="2000" i="1" dirty="0" err="1"/>
              <a:t>Tojisha</a:t>
            </a:r>
            <a:r>
              <a:rPr lang="en-US" altLang="ja-JP" sz="2000" i="1" dirty="0"/>
              <a:t> </a:t>
            </a:r>
            <a:r>
              <a:rPr lang="en-US" altLang="ja-JP" sz="2000" i="1" dirty="0" err="1"/>
              <a:t>Kenkyu</a:t>
            </a:r>
            <a:r>
              <a:rPr lang="en-US" altLang="ja-JP" sz="2000" i="1" dirty="0"/>
              <a:t> studies: A text mining approach to recovery (and discovery).</a:t>
            </a:r>
            <a:r>
              <a:rPr lang="en-US" altLang="ja-JP" sz="2000" dirty="0"/>
              <a:t> Poster session presented at the 19th East Asian Forum of Nursing Scholars (EAFONS 2016), Chiba, Japan. </a:t>
            </a:r>
            <a:endParaRPr lang="en-US" altLang="ja-JP" sz="2000" dirty="0" smtClean="0"/>
          </a:p>
          <a:p>
            <a:pPr marL="0" indent="0">
              <a:buNone/>
            </a:pPr>
            <a:r>
              <a:rPr lang="ja-JP" altLang="en-US" sz="2000" dirty="0"/>
              <a:t>●</a:t>
            </a:r>
            <a:r>
              <a:rPr lang="en-US" altLang="ja-JP" sz="2000" dirty="0" err="1"/>
              <a:t>Kodaira</a:t>
            </a:r>
            <a:r>
              <a:rPr lang="en-US" altLang="ja-JP" sz="2000" dirty="0"/>
              <a:t>, T., &amp; Ito, T. (2016, July) </a:t>
            </a:r>
            <a:r>
              <a:rPr lang="en-US" altLang="ja-JP" sz="2000" i="1" dirty="0"/>
              <a:t>Psychological approach to </a:t>
            </a:r>
            <a:r>
              <a:rPr lang="en-US" altLang="ja-JP" sz="2000" i="1" dirty="0" err="1"/>
              <a:t>Tojisha</a:t>
            </a:r>
            <a:r>
              <a:rPr lang="en-US" altLang="ja-JP" sz="2000" i="1" dirty="0"/>
              <a:t> </a:t>
            </a:r>
            <a:r>
              <a:rPr lang="en-US" altLang="ja-JP" sz="2000" i="1" dirty="0" err="1"/>
              <a:t>Kenkyu</a:t>
            </a:r>
            <a:r>
              <a:rPr lang="en-US" altLang="ja-JP" sz="2000" i="1" dirty="0"/>
              <a:t> studies of people with mental illness.</a:t>
            </a:r>
            <a:r>
              <a:rPr lang="en-US" altLang="ja-JP" sz="2000" dirty="0"/>
              <a:t> Poster session presented at ICP2016,Yokohama. </a:t>
            </a:r>
            <a:endParaRPr lang="en-US" altLang="ja-JP" sz="2000" dirty="0" smtClean="0">
              <a:solidFill>
                <a:srgbClr val="C00000"/>
              </a:solidFill>
            </a:endParaRPr>
          </a:p>
          <a:p>
            <a:pPr marL="0" indent="0">
              <a:buNone/>
            </a:pPr>
            <a:r>
              <a:rPr lang="ja-JP" altLang="en-US" sz="2000" dirty="0" smtClean="0"/>
              <a:t>●</a:t>
            </a:r>
            <a:r>
              <a:rPr lang="en-US" altLang="ja-JP" sz="2000" dirty="0"/>
              <a:t> Ito, T., &amp; </a:t>
            </a:r>
            <a:r>
              <a:rPr lang="en-US" altLang="ja-JP" sz="2000" dirty="0" err="1"/>
              <a:t>Kodaira</a:t>
            </a:r>
            <a:r>
              <a:rPr lang="en-US" altLang="ja-JP" sz="2000" dirty="0"/>
              <a:t>, T. (2016, October) </a:t>
            </a:r>
            <a:r>
              <a:rPr lang="en-US" altLang="ja-JP" sz="2000" i="1" dirty="0"/>
              <a:t>Soul and science unite in </a:t>
            </a:r>
            <a:r>
              <a:rPr lang="en-US" altLang="ja-JP" sz="2000" i="1" dirty="0" err="1"/>
              <a:t>Tojisha</a:t>
            </a:r>
            <a:r>
              <a:rPr lang="en-US" altLang="ja-JP" sz="2000" i="1" dirty="0"/>
              <a:t> </a:t>
            </a:r>
            <a:r>
              <a:rPr lang="en-US" altLang="ja-JP" sz="2000" i="1" dirty="0" err="1"/>
              <a:t>Kenkyu</a:t>
            </a:r>
            <a:r>
              <a:rPr lang="en-US" altLang="ja-JP" sz="2000" i="1" dirty="0"/>
              <a:t> studies of people with mental illness</a:t>
            </a:r>
            <a:r>
              <a:rPr lang="en-US" altLang="ja-JP" sz="2000" dirty="0"/>
              <a:t>. Poster Session presented at Global Human Caring Conference Wuhan, China</a:t>
            </a:r>
          </a:p>
          <a:p>
            <a:pPr marL="0" indent="0">
              <a:buNone/>
            </a:pPr>
            <a:endParaRPr lang="en-US" altLang="ja-JP" sz="2000" dirty="0">
              <a:solidFill>
                <a:srgbClr val="C00000"/>
              </a:solidFill>
            </a:endParaRPr>
          </a:p>
          <a:p>
            <a:pPr marL="0" indent="0">
              <a:buNone/>
            </a:pPr>
            <a:endParaRPr lang="en-US" altLang="ja-JP" sz="2000" dirty="0" smtClean="0">
              <a:solidFill>
                <a:srgbClr val="C00000"/>
              </a:solidFill>
            </a:endParaRPr>
          </a:p>
          <a:p>
            <a:pPr marL="0" indent="0">
              <a:buNone/>
            </a:pPr>
            <a:endParaRPr lang="en-US" altLang="zh-CN" sz="2000" dirty="0" smtClean="0">
              <a:solidFill>
                <a:srgbClr val="C00000"/>
              </a:solidFill>
            </a:endParaRPr>
          </a:p>
          <a:p>
            <a:pPr marL="0" indent="0">
              <a:buNone/>
            </a:pPr>
            <a:endParaRPr lang="en-US" altLang="ja-JP" sz="2000" dirty="0"/>
          </a:p>
          <a:p>
            <a:pPr marL="0" indent="0">
              <a:buNone/>
            </a:pPr>
            <a:endParaRPr lang="en-US" altLang="ja-JP" sz="2000"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20</a:t>
            </a:fld>
            <a:endParaRPr kumimoji="1" lang="ja-JP" altLang="en-US"/>
          </a:p>
        </p:txBody>
      </p:sp>
    </p:spTree>
    <p:extLst>
      <p:ext uri="{BB962C8B-B14F-4D97-AF65-F5344CB8AC3E}">
        <p14:creationId xmlns:p14="http://schemas.microsoft.com/office/powerpoint/2010/main" val="1302218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noAutofit/>
          </a:bodyPr>
          <a:lstStyle/>
          <a:p>
            <a:r>
              <a:rPr kumimoji="1" lang="ja-JP" altLang="en-US" sz="6000" dirty="0" smtClean="0"/>
              <a:t>ありがとうございました</a:t>
            </a:r>
            <a:endParaRPr kumimoji="1" lang="ja-JP" altLang="en-US" sz="6000" dirty="0"/>
          </a:p>
        </p:txBody>
      </p:sp>
      <p:sp>
        <p:nvSpPr>
          <p:cNvPr id="3" name="コンテンツ プレースホルダー 2"/>
          <p:cNvSpPr>
            <a:spLocks noGrp="1"/>
          </p:cNvSpPr>
          <p:nvPr>
            <p:ph idx="1"/>
          </p:nvPr>
        </p:nvSpPr>
        <p:spPr>
          <a:xfrm>
            <a:off x="0" y="908470"/>
            <a:ext cx="9119592" cy="5949530"/>
          </a:xfrm>
        </p:spPr>
        <p:txBody>
          <a:bodyPr>
            <a:normAutofit lnSpcReduction="10000"/>
          </a:bodyPr>
          <a:lstStyle/>
          <a:p>
            <a:r>
              <a:rPr lang="ja-JP" altLang="en-US" dirty="0">
                <a:solidFill>
                  <a:srgbClr val="FF0000"/>
                </a:solidFill>
              </a:rPr>
              <a:t>ご自由</a:t>
            </a:r>
            <a:r>
              <a:rPr lang="ja-JP" altLang="en-US" dirty="0" smtClean="0">
                <a:solidFill>
                  <a:srgbClr val="FF0000"/>
                </a:solidFill>
              </a:rPr>
              <a:t>にお取りください</a:t>
            </a:r>
            <a:endParaRPr kumimoji="1" lang="en-US" altLang="ja-JP" dirty="0" smtClean="0">
              <a:solidFill>
                <a:srgbClr val="FF0000"/>
              </a:solidFill>
            </a:endParaRPr>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a:p>
          <a:p>
            <a:r>
              <a:rPr lang="ja-JP" altLang="ja-JP" sz="2000" dirty="0"/>
              <a:t>本研究は</a:t>
            </a:r>
            <a:r>
              <a:rPr lang="en-US" altLang="ja-JP" sz="2000" dirty="0"/>
              <a:t>JSPS</a:t>
            </a:r>
            <a:r>
              <a:rPr lang="ja-JP" altLang="ja-JP" sz="2000" dirty="0"/>
              <a:t>科研費</a:t>
            </a:r>
            <a:r>
              <a:rPr lang="en-US" altLang="ja-JP" sz="2000" dirty="0"/>
              <a:t>15K11827</a:t>
            </a:r>
            <a:r>
              <a:rPr lang="ja-JP" altLang="ja-JP" sz="2000" dirty="0"/>
              <a:t>の助成を受けた。</a:t>
            </a:r>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21</a:t>
            </a:fld>
            <a:endParaRPr kumimoji="1" lang="ja-JP" altLang="en-US" dirty="0"/>
          </a:p>
        </p:txBody>
      </p:sp>
      <p:pic>
        <p:nvPicPr>
          <p:cNvPr id="5" name="Picture 5" descr="C:\Documents and Settings\tomoe-k\デスクトップ\コミュニティ援助への展望表紙.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1" y="1628800"/>
            <a:ext cx="3180027"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248" y="3933056"/>
            <a:ext cx="585175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tomoe-k\Desktop\キャプチャぱぴぷぺ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836712"/>
            <a:ext cx="396044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moe-k\Desktop\奥付べてるもんど.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124" y="6159888"/>
            <a:ext cx="1980732" cy="645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0152" y="5548684"/>
            <a:ext cx="923848" cy="130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38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8686800" cy="432048"/>
          </a:xfrm>
        </p:spPr>
        <p:txBody>
          <a:bodyPr>
            <a:noAutofit/>
          </a:bodyPr>
          <a:lstStyle/>
          <a:p>
            <a:pPr algn="l"/>
            <a:r>
              <a:rPr kumimoji="1" lang="ja-JP" altLang="en-US" sz="2400" dirty="0" smtClean="0"/>
              <a:t>浦河の町・海・空・牧場</a:t>
            </a:r>
            <a:endParaRPr kumimoji="1" lang="ja-JP" altLang="en-US" sz="2400" dirty="0"/>
          </a:p>
        </p:txBody>
      </p:sp>
      <p:pic>
        <p:nvPicPr>
          <p:cNvPr id="4" name="Picture 3" descr="H:\DCIM\101CANON\IMG_0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551" y="4477902"/>
            <a:ext cx="3196964" cy="2437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DCIM\101CANON\IMG_05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1859"/>
            <a:ext cx="3550248" cy="21252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DCIM\101CANON\IMG_05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236" y="2309216"/>
            <a:ext cx="3187278" cy="21278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DCIM\101CANON\IMG_05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1" y="4489242"/>
            <a:ext cx="3524946" cy="2368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DCIM\101CANON\IMG_05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224898" y="166062"/>
            <a:ext cx="1853436" cy="1917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DCIM\101CANON\IMG_05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234" y="2174908"/>
            <a:ext cx="233803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DCIM\101CANON\IMG_072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7277" y="553212"/>
            <a:ext cx="2057821" cy="1642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DCIM\101CANON\IMG_08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2234" y="5409508"/>
            <a:ext cx="2310316" cy="1448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DCIM\101CANON\IMG_057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2234" y="3926747"/>
            <a:ext cx="226825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H:\DCIM\101CANON\IMG_072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7784" y="483551"/>
            <a:ext cx="2432405" cy="174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DCIM\101CANON\IMG_073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02" y="483551"/>
            <a:ext cx="253047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hokkaido-ma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4546" y="3752214"/>
            <a:ext cx="1321380" cy="11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4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04664"/>
          </a:xfrm>
        </p:spPr>
        <p:txBody>
          <a:bodyPr>
            <a:normAutofit/>
          </a:bodyPr>
          <a:lstStyle/>
          <a:p>
            <a:pPr algn="l"/>
            <a:r>
              <a:rPr kumimoji="1" lang="ja-JP" altLang="en-US" sz="2000" dirty="0" smtClean="0"/>
              <a:t>　　　　　　　　　　　　　　　　　　　　　　　　　　　　　　　　　　　　　　　　　　</a:t>
            </a:r>
            <a:r>
              <a:rPr kumimoji="1" lang="ja-JP" altLang="en-US" sz="2000" dirty="0" err="1" smtClean="0"/>
              <a:t>べ</a:t>
            </a:r>
            <a:r>
              <a:rPr kumimoji="1" lang="ja-JP" altLang="en-US" sz="2000" dirty="0" smtClean="0"/>
              <a:t>てるまつり会場</a:t>
            </a:r>
            <a:endParaRPr kumimoji="1" lang="ja-JP" altLang="en-US" sz="2000" dirty="0"/>
          </a:p>
        </p:txBody>
      </p:sp>
      <p:pic>
        <p:nvPicPr>
          <p:cNvPr id="4" name="Picture 2" descr="C:\Documents and Settings\tomoe-k\My Documents\My Pictures\2009べてるまつり（浦河）.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8224" y="5209498"/>
            <a:ext cx="2555776" cy="164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DCIM\101CANON\IMG_09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0" y="0"/>
            <a:ext cx="7099752" cy="5169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DCIM\101CANON\IMG_0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210" y="5209498"/>
            <a:ext cx="2102057" cy="1609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DCIM\101CANON\IMG_06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2602" y="384266"/>
            <a:ext cx="1997127" cy="1350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DCIM\101CANON\IMG_08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2602" y="1820384"/>
            <a:ext cx="2030317" cy="1598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H:\DCIM\101CANON\IMG_068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2602" y="3490788"/>
            <a:ext cx="2011398" cy="16783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DCIM\101CANON\IMG_09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52" y="5209498"/>
            <a:ext cx="2159104" cy="159320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DCIM\101CANON\IMG_069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3688" y="5209498"/>
            <a:ext cx="2146456" cy="160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0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036496" cy="836712"/>
          </a:xfrm>
        </p:spPr>
        <p:txBody>
          <a:bodyPr/>
          <a:lstStyle/>
          <a:p>
            <a:pPr algn="l"/>
            <a:r>
              <a:rPr kumimoji="1" lang="ja-JP" altLang="en-US" dirty="0" smtClean="0"/>
              <a:t>目的</a:t>
            </a:r>
            <a:endParaRPr kumimoji="1" lang="ja-JP" altLang="en-US" dirty="0"/>
          </a:p>
        </p:txBody>
      </p:sp>
      <p:sp>
        <p:nvSpPr>
          <p:cNvPr id="3" name="コンテンツ プレースホルダー 2"/>
          <p:cNvSpPr>
            <a:spLocks noGrp="1"/>
          </p:cNvSpPr>
          <p:nvPr>
            <p:ph sz="half" idx="1"/>
          </p:nvPr>
        </p:nvSpPr>
        <p:spPr>
          <a:xfrm>
            <a:off x="0" y="980728"/>
            <a:ext cx="4932040" cy="5877272"/>
          </a:xfrm>
        </p:spPr>
        <p:txBody>
          <a:bodyPr>
            <a:normAutofit/>
          </a:bodyPr>
          <a:lstStyle/>
          <a:p>
            <a:r>
              <a:rPr lang="ja-JP" altLang="ja-JP" sz="3200" dirty="0" smtClean="0"/>
              <a:t>向谷地生良の</a:t>
            </a:r>
            <a:r>
              <a:rPr lang="ja-JP" altLang="ja-JP" sz="3200" dirty="0"/>
              <a:t>思想と実践の特徴</a:t>
            </a:r>
            <a:r>
              <a:rPr lang="ja-JP" altLang="ja-JP" sz="3200" dirty="0" smtClean="0"/>
              <a:t>を</a:t>
            </a:r>
            <a:r>
              <a:rPr lang="ja-JP" altLang="en-US" sz="3200" dirty="0" smtClean="0"/>
              <a:t>、</a:t>
            </a:r>
            <a:r>
              <a:rPr lang="ja-JP" altLang="ja-JP" sz="3200" dirty="0" smtClean="0"/>
              <a:t>リカバリー</a:t>
            </a:r>
            <a:r>
              <a:rPr lang="ja-JP" altLang="ja-JP" sz="3200" dirty="0"/>
              <a:t>（回復</a:t>
            </a:r>
            <a:r>
              <a:rPr lang="ja-JP" altLang="ja-JP" sz="3200" dirty="0" smtClean="0"/>
              <a:t>）</a:t>
            </a:r>
            <a:r>
              <a:rPr lang="ja-JP" altLang="en-US" sz="3200" dirty="0" smtClean="0"/>
              <a:t>を鍵概念として、</a:t>
            </a:r>
            <a:r>
              <a:rPr lang="ja-JP" altLang="ja-JP" sz="3200" dirty="0" smtClean="0"/>
              <a:t>特徴</a:t>
            </a:r>
            <a:r>
              <a:rPr lang="ja-JP" altLang="ja-JP" sz="3200" dirty="0"/>
              <a:t>を明らかにする</a:t>
            </a:r>
            <a:r>
              <a:rPr lang="ja-JP" altLang="ja-JP" sz="3200" dirty="0" smtClean="0"/>
              <a:t>。</a:t>
            </a:r>
            <a:endParaRPr lang="en-US" altLang="ja-JP" sz="3200" dirty="0" smtClean="0"/>
          </a:p>
          <a:p>
            <a:r>
              <a:rPr lang="ja-JP" altLang="en-US" sz="3200" dirty="0"/>
              <a:t>そのために、</a:t>
            </a:r>
            <a:r>
              <a:rPr lang="ja-JP" altLang="ja-JP" sz="3200" dirty="0"/>
              <a:t>向谷地生良</a:t>
            </a:r>
            <a:r>
              <a:rPr lang="ja-JP" altLang="en-US" sz="3200" dirty="0"/>
              <a:t>（</a:t>
            </a:r>
            <a:r>
              <a:rPr lang="en-US" altLang="ja-JP" sz="3200" dirty="0"/>
              <a:t>2015</a:t>
            </a:r>
            <a:r>
              <a:rPr lang="ja-JP" altLang="en-US" sz="3200" dirty="0"/>
              <a:t>）</a:t>
            </a:r>
            <a:r>
              <a:rPr lang="ja-JP" altLang="ja-JP" sz="3200" dirty="0"/>
              <a:t>『精神障害と教会：教会が教会であるために』（いのちのことば社）</a:t>
            </a:r>
            <a:r>
              <a:rPr lang="ja-JP" altLang="ja-JP" sz="3200" dirty="0" smtClean="0"/>
              <a:t>を</a:t>
            </a:r>
            <a:r>
              <a:rPr lang="ja-JP" altLang="en-US" sz="3200" dirty="0" smtClean="0"/>
              <a:t>対象に</a:t>
            </a:r>
            <a:r>
              <a:rPr lang="ja-JP" altLang="ja-JP" sz="3200" dirty="0" smtClean="0"/>
              <a:t>テキストマイニング</a:t>
            </a:r>
            <a:r>
              <a:rPr lang="ja-JP" altLang="en-US" sz="3200" dirty="0" smtClean="0"/>
              <a:t>と質的</a:t>
            </a:r>
            <a:r>
              <a:rPr lang="ja-JP" altLang="ja-JP" sz="3200" dirty="0" smtClean="0"/>
              <a:t>分析</a:t>
            </a:r>
            <a:r>
              <a:rPr lang="ja-JP" altLang="en-US" sz="3200" dirty="0" smtClean="0"/>
              <a:t>により解明する</a:t>
            </a:r>
            <a:r>
              <a:rPr lang="ja-JP" altLang="ja-JP" sz="3200" dirty="0" smtClean="0"/>
              <a:t>。</a:t>
            </a:r>
            <a:endParaRPr lang="en-US" altLang="ja-JP" sz="3200" dirty="0"/>
          </a:p>
          <a:p>
            <a:endParaRPr lang="en-US" altLang="ja-JP" dirty="0" smtClean="0"/>
          </a:p>
          <a:p>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B529D045-86DA-4759-A357-3697EE133CB7}" type="slidenum">
              <a:rPr kumimoji="1" lang="ja-JP" altLang="en-US" smtClean="0"/>
              <a:t>5</a:t>
            </a:fld>
            <a:endParaRPr kumimoji="1" lang="ja-JP" altLang="en-US"/>
          </a:p>
        </p:txBody>
      </p:sp>
      <p:pic>
        <p:nvPicPr>
          <p:cNvPr id="6" name="Picture 2" descr="C:\Users\tomoe-k\Desktop\キャプチャ精神障害と教会表紙.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8064" y="1738065"/>
            <a:ext cx="3995936" cy="5145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DCIM\101CANON\IMG_0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67"/>
            <a:ext cx="3347864"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8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980728"/>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0" y="404665"/>
            <a:ext cx="9108132" cy="6453336"/>
          </a:xfrm>
        </p:spPr>
        <p:txBody>
          <a:bodyPr>
            <a:normAutofit fontScale="85000" lnSpcReduction="20000"/>
          </a:bodyPr>
          <a:lstStyle/>
          <a:p>
            <a:pPr marL="0" indent="0">
              <a:buNone/>
            </a:pPr>
            <a:endParaRPr lang="en-US" altLang="ja-JP" dirty="0" smtClean="0"/>
          </a:p>
          <a:p>
            <a:r>
              <a:rPr lang="ja-JP" altLang="ja-JP" dirty="0" smtClean="0"/>
              <a:t>テキスト</a:t>
            </a:r>
            <a:r>
              <a:rPr lang="ja-JP" altLang="ja-JP" dirty="0"/>
              <a:t>の量的</a:t>
            </a:r>
            <a:r>
              <a:rPr lang="ja-JP" altLang="ja-JP" dirty="0" smtClean="0"/>
              <a:t>分析</a:t>
            </a:r>
            <a:endParaRPr lang="en-US" altLang="ja-JP" dirty="0"/>
          </a:p>
          <a:p>
            <a:pPr marL="0" indent="0">
              <a:buNone/>
            </a:pPr>
            <a:r>
              <a:rPr lang="ja-JP" altLang="en-US" dirty="0"/>
              <a:t>　</a:t>
            </a:r>
            <a:r>
              <a:rPr lang="ja-JP" altLang="en-US" dirty="0" smtClean="0"/>
              <a:t>　</a:t>
            </a:r>
            <a:r>
              <a:rPr lang="en-US" altLang="ja-JP" dirty="0" smtClean="0"/>
              <a:t>Text </a:t>
            </a:r>
            <a:r>
              <a:rPr lang="en-US" altLang="ja-JP" dirty="0"/>
              <a:t>Mining Studio Ver.4.2</a:t>
            </a:r>
            <a:r>
              <a:rPr lang="ja-JP" altLang="ja-JP" dirty="0"/>
              <a:t>を用いた</a:t>
            </a:r>
            <a:r>
              <a:rPr lang="ja-JP" altLang="ja-JP" dirty="0" smtClean="0"/>
              <a:t>。</a:t>
            </a:r>
            <a:endParaRPr lang="en-US" altLang="ja-JP" dirty="0" smtClean="0"/>
          </a:p>
          <a:p>
            <a:r>
              <a:rPr lang="ja-JP" altLang="ja-JP" dirty="0" smtClean="0"/>
              <a:t>単語</a:t>
            </a:r>
            <a:r>
              <a:rPr lang="ja-JP" altLang="en-US" dirty="0" smtClean="0"/>
              <a:t>頻度分析</a:t>
            </a:r>
            <a:r>
              <a:rPr lang="ja-JP" altLang="ja-JP" dirty="0" smtClean="0"/>
              <a:t>と係り受け</a:t>
            </a:r>
            <a:r>
              <a:rPr lang="ja-JP" altLang="en-US" dirty="0" smtClean="0"/>
              <a:t>頻度分析</a:t>
            </a:r>
            <a:endParaRPr lang="en-US" altLang="ja-JP" dirty="0"/>
          </a:p>
          <a:p>
            <a:pPr marL="0" indent="0">
              <a:buNone/>
            </a:pPr>
            <a:r>
              <a:rPr lang="ja-JP" altLang="en-US" dirty="0"/>
              <a:t>　</a:t>
            </a:r>
            <a:r>
              <a:rPr lang="ja-JP" altLang="en-US" dirty="0" smtClean="0"/>
              <a:t>　</a:t>
            </a:r>
            <a:r>
              <a:rPr lang="ja-JP" altLang="ja-JP" dirty="0" smtClean="0"/>
              <a:t>出現</a:t>
            </a:r>
            <a:r>
              <a:rPr lang="ja-JP" altLang="ja-JP" dirty="0"/>
              <a:t>回数の</a:t>
            </a:r>
            <a:r>
              <a:rPr lang="ja-JP" altLang="ja-JP" dirty="0" smtClean="0"/>
              <a:t>多い</a:t>
            </a:r>
            <a:r>
              <a:rPr lang="ja-JP" altLang="en-US" dirty="0" smtClean="0"/>
              <a:t>単語と</a:t>
            </a:r>
            <a:r>
              <a:rPr lang="ja-JP" altLang="ja-JP" dirty="0" smtClean="0"/>
              <a:t>表現</a:t>
            </a:r>
            <a:r>
              <a:rPr lang="ja-JP" altLang="ja-JP" dirty="0"/>
              <a:t>を集計した</a:t>
            </a:r>
            <a:r>
              <a:rPr lang="ja-JP" altLang="ja-JP" dirty="0" smtClean="0"/>
              <a:t>。</a:t>
            </a:r>
            <a:endParaRPr lang="en-US" altLang="ja-JP" dirty="0" smtClean="0"/>
          </a:p>
          <a:p>
            <a:r>
              <a:rPr lang="ja-JP" altLang="ja-JP" dirty="0" smtClean="0"/>
              <a:t>使用</a:t>
            </a:r>
            <a:r>
              <a:rPr lang="ja-JP" altLang="ja-JP" dirty="0"/>
              <a:t>単語のネットワーク</a:t>
            </a:r>
            <a:r>
              <a:rPr lang="ja-JP" altLang="ja-JP" dirty="0" smtClean="0"/>
              <a:t>分析</a:t>
            </a:r>
            <a:endParaRPr lang="en-US" altLang="ja-JP" dirty="0"/>
          </a:p>
          <a:p>
            <a:pPr marL="0" indent="0">
              <a:buNone/>
            </a:pPr>
            <a:r>
              <a:rPr lang="ja-JP" altLang="en-US" dirty="0" smtClean="0"/>
              <a:t>　　</a:t>
            </a:r>
            <a:r>
              <a:rPr lang="ja-JP" altLang="ja-JP" dirty="0" smtClean="0"/>
              <a:t>どの</a:t>
            </a:r>
            <a:r>
              <a:rPr lang="ja-JP" altLang="ja-JP" dirty="0"/>
              <a:t>ような話題が語られているのかを明らかにした</a:t>
            </a:r>
            <a:r>
              <a:rPr lang="ja-JP" altLang="ja-JP" dirty="0" smtClean="0"/>
              <a:t>。</a:t>
            </a:r>
            <a:endParaRPr lang="en-US" altLang="ja-JP" dirty="0" smtClean="0"/>
          </a:p>
          <a:p>
            <a:r>
              <a:rPr lang="ja-JP" altLang="ja-JP" dirty="0" smtClean="0"/>
              <a:t>好評語</a:t>
            </a:r>
            <a:r>
              <a:rPr lang="ja-JP" altLang="ja-JP" dirty="0"/>
              <a:t>・不評語</a:t>
            </a:r>
            <a:r>
              <a:rPr lang="ja-JP" altLang="ja-JP" dirty="0" smtClean="0"/>
              <a:t>分析</a:t>
            </a:r>
            <a:endParaRPr lang="en-US" altLang="ja-JP" dirty="0" smtClean="0"/>
          </a:p>
          <a:p>
            <a:pPr marL="0" indent="0">
              <a:buNone/>
            </a:pPr>
            <a:r>
              <a:rPr lang="ja-JP" altLang="en-US" dirty="0" smtClean="0"/>
              <a:t>　　</a:t>
            </a:r>
            <a:r>
              <a:rPr lang="ja-JP" altLang="ja-JP" dirty="0" smtClean="0"/>
              <a:t>ポジティブ</a:t>
            </a:r>
            <a:r>
              <a:rPr lang="ja-JP" altLang="ja-JP" dirty="0"/>
              <a:t>に用いられて</a:t>
            </a:r>
            <a:r>
              <a:rPr lang="ja-JP" altLang="ja-JP" dirty="0" smtClean="0"/>
              <a:t>いる単語</a:t>
            </a:r>
            <a:endParaRPr lang="en-US" altLang="ja-JP" dirty="0"/>
          </a:p>
          <a:p>
            <a:pPr marL="0" indent="0">
              <a:buNone/>
            </a:pPr>
            <a:r>
              <a:rPr lang="ja-JP" altLang="en-US" dirty="0"/>
              <a:t>　</a:t>
            </a:r>
            <a:r>
              <a:rPr lang="ja-JP" altLang="en-US" dirty="0" smtClean="0"/>
              <a:t>　</a:t>
            </a:r>
            <a:r>
              <a:rPr lang="ja-JP" altLang="ja-JP" dirty="0" smtClean="0"/>
              <a:t>ネガティブ</a:t>
            </a:r>
            <a:r>
              <a:rPr lang="ja-JP" altLang="en-US" dirty="0" smtClean="0"/>
              <a:t>に用いられている</a:t>
            </a:r>
            <a:r>
              <a:rPr lang="ja-JP" altLang="ja-JP" dirty="0" smtClean="0"/>
              <a:t>単語</a:t>
            </a:r>
            <a:r>
              <a:rPr lang="ja-JP" altLang="en-US" dirty="0" smtClean="0"/>
              <a:t>　　</a:t>
            </a:r>
            <a:r>
              <a:rPr lang="ja-JP" altLang="ja-JP" dirty="0" smtClean="0"/>
              <a:t>を抽出</a:t>
            </a:r>
            <a:r>
              <a:rPr lang="ja-JP" altLang="en-US" dirty="0" smtClean="0"/>
              <a:t>。</a:t>
            </a:r>
            <a:endParaRPr lang="en-US" altLang="ja-JP" dirty="0" smtClean="0"/>
          </a:p>
          <a:p>
            <a:r>
              <a:rPr lang="ja-JP" altLang="ja-JP" dirty="0"/>
              <a:t>混合研究法を</a:t>
            </a:r>
            <a:r>
              <a:rPr lang="ja-JP" altLang="ja-JP" dirty="0" smtClean="0"/>
              <a:t>採用</a:t>
            </a:r>
            <a:endParaRPr lang="en-US" altLang="ja-JP" dirty="0" smtClean="0"/>
          </a:p>
          <a:p>
            <a:pPr marL="0" indent="0">
              <a:buNone/>
            </a:pPr>
            <a:r>
              <a:rPr lang="ja-JP" altLang="en-US" dirty="0" smtClean="0"/>
              <a:t>　　</a:t>
            </a:r>
            <a:r>
              <a:rPr lang="ja-JP" altLang="ja-JP" dirty="0" smtClean="0"/>
              <a:t>テキストマイニング</a:t>
            </a:r>
            <a:r>
              <a:rPr lang="ja-JP" altLang="ja-JP" dirty="0"/>
              <a:t>による量的</a:t>
            </a:r>
            <a:r>
              <a:rPr lang="ja-JP" altLang="ja-JP" dirty="0" smtClean="0"/>
              <a:t>分析</a:t>
            </a:r>
            <a:r>
              <a:rPr lang="ja-JP" altLang="en-US" dirty="0" smtClean="0"/>
              <a:t>、</a:t>
            </a:r>
            <a:r>
              <a:rPr lang="ja-JP" altLang="ja-JP" dirty="0" smtClean="0"/>
              <a:t>質的分析の</a:t>
            </a:r>
            <a:endParaRPr lang="en-US" altLang="ja-JP" dirty="0" smtClean="0"/>
          </a:p>
          <a:p>
            <a:pPr marL="0" indent="0">
              <a:buNone/>
            </a:pPr>
            <a:r>
              <a:rPr lang="ja-JP" altLang="en-US" dirty="0"/>
              <a:t>　</a:t>
            </a:r>
            <a:r>
              <a:rPr lang="ja-JP" altLang="en-US" dirty="0" smtClean="0"/>
              <a:t>　</a:t>
            </a:r>
            <a:r>
              <a:rPr lang="ja-JP" altLang="ja-JP" dirty="0" smtClean="0"/>
              <a:t>両方</a:t>
            </a:r>
            <a:r>
              <a:rPr lang="ja-JP" altLang="ja-JP" dirty="0"/>
              <a:t>を</a:t>
            </a:r>
            <a:r>
              <a:rPr lang="ja-JP" altLang="ja-JP" dirty="0" smtClean="0"/>
              <a:t>用いる。</a:t>
            </a:r>
            <a:endParaRPr lang="en-US" altLang="ja-JP" dirty="0" smtClean="0"/>
          </a:p>
          <a:p>
            <a:pPr marL="0" indent="0">
              <a:buNone/>
            </a:pPr>
            <a:r>
              <a:rPr lang="en-US" altLang="ja-JP" dirty="0" smtClean="0"/>
              <a:t>【</a:t>
            </a:r>
            <a:r>
              <a:rPr lang="ja-JP" altLang="en-US" dirty="0" smtClean="0"/>
              <a:t>倫理的配慮</a:t>
            </a:r>
            <a:r>
              <a:rPr lang="en-US" altLang="ja-JP" dirty="0" smtClean="0"/>
              <a:t>】</a:t>
            </a:r>
            <a:r>
              <a:rPr lang="ja-JP" altLang="ja-JP" dirty="0"/>
              <a:t>本研究の分析対象は一般に出版・</a:t>
            </a:r>
            <a:r>
              <a:rPr lang="ja-JP" altLang="ja-JP" dirty="0" smtClean="0"/>
              <a:t>公開</a:t>
            </a:r>
            <a:r>
              <a:rPr lang="ja-JP" altLang="ja-JP" dirty="0"/>
              <a:t>されている書籍であり、著作権に配慮し著者の表現や言葉などを改変せず、引用</a:t>
            </a:r>
            <a:r>
              <a:rPr lang="ja-JP" altLang="ja-JP" dirty="0" smtClean="0"/>
              <a:t>部分</a:t>
            </a:r>
            <a:r>
              <a:rPr lang="ja-JP" altLang="ja-JP" dirty="0"/>
              <a:t>を明示し、出典を明記した。</a:t>
            </a:r>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6</a:t>
            </a:fld>
            <a:endParaRPr kumimoji="1" lang="ja-JP" altLang="en-US" dirty="0"/>
          </a:p>
        </p:txBody>
      </p:sp>
      <p:pic>
        <p:nvPicPr>
          <p:cNvPr id="5" name="Picture 2" descr="C:\Users\tomoe-k\Desktop\キャプチャ精神障害と教会表紙.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690" y="-744"/>
            <a:ext cx="1971818" cy="278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59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008112"/>
          </a:xfrm>
        </p:spPr>
        <p:txBody>
          <a:bodyPr/>
          <a:lstStyle/>
          <a:p>
            <a:pPr algn="l"/>
            <a:r>
              <a:rPr lang="ja-JP" altLang="en-US" dirty="0" smtClean="0"/>
              <a:t>結果１</a:t>
            </a:r>
            <a:r>
              <a:rPr lang="ja-JP" altLang="en-US" dirty="0"/>
              <a:t>　基本情報</a:t>
            </a:r>
            <a:endParaRPr kumimoji="1" lang="ja-JP" altLang="en-US" dirty="0"/>
          </a:p>
        </p:txBody>
      </p:sp>
      <p:sp>
        <p:nvSpPr>
          <p:cNvPr id="3" name="コンテンツ プレースホルダー 2"/>
          <p:cNvSpPr>
            <a:spLocks noGrp="1"/>
          </p:cNvSpPr>
          <p:nvPr>
            <p:ph idx="1"/>
          </p:nvPr>
        </p:nvSpPr>
        <p:spPr>
          <a:xfrm>
            <a:off x="251520" y="1600200"/>
            <a:ext cx="8784976" cy="4781128"/>
          </a:xfrm>
        </p:spPr>
        <p:txBody>
          <a:bodyPr>
            <a:normAutofit/>
          </a:bodyPr>
          <a:lstStyle/>
          <a:p>
            <a:pPr marL="0" indent="0">
              <a:buNone/>
            </a:pP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marL="0" indent="0">
              <a:buNone/>
            </a:pPr>
            <a:r>
              <a:rPr lang="ja-JP" altLang="en-US" dirty="0" smtClean="0"/>
              <a:t>　　　　　　　　　　（タイプ・トー</a:t>
            </a:r>
            <a:r>
              <a:rPr kumimoji="1" lang="ja-JP" altLang="en-US" dirty="0" smtClean="0"/>
              <a:t>クン比　</a:t>
            </a:r>
            <a:r>
              <a:rPr kumimoji="1" lang="en-US" altLang="ja-JP" dirty="0" smtClean="0"/>
              <a:t>0.21</a:t>
            </a:r>
            <a:r>
              <a:rPr kumimoji="1"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7</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01515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tomoe-k\Desktop\キャプチャ精神障害と教会表紙.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3561"/>
            <a:ext cx="1547665" cy="218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8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936104"/>
          </a:xfrm>
        </p:spPr>
        <p:txBody>
          <a:bodyPr/>
          <a:lstStyle/>
          <a:p>
            <a:pPr algn="l"/>
            <a:r>
              <a:rPr lang="ja-JP" altLang="en-US" dirty="0" smtClean="0"/>
              <a:t>結果２</a:t>
            </a:r>
            <a:endParaRPr kumimoji="1" lang="ja-JP" altLang="en-US" dirty="0"/>
          </a:p>
        </p:txBody>
      </p:sp>
      <p:sp>
        <p:nvSpPr>
          <p:cNvPr id="3" name="コンテンツ プレースホルダー 2"/>
          <p:cNvSpPr>
            <a:spLocks noGrp="1"/>
          </p:cNvSpPr>
          <p:nvPr>
            <p:ph idx="1"/>
          </p:nvPr>
        </p:nvSpPr>
        <p:spPr>
          <a:xfrm>
            <a:off x="0" y="980728"/>
            <a:ext cx="9144000" cy="5877272"/>
          </a:xfrm>
        </p:spPr>
        <p:txBody>
          <a:bodyPr>
            <a:normAutofit fontScale="92500" lnSpcReduction="10000"/>
          </a:bodyPr>
          <a:lstStyle/>
          <a:p>
            <a:r>
              <a:rPr lang="ja-JP" altLang="ja-JP" dirty="0"/>
              <a:t>出現頻度の多かった上位</a:t>
            </a:r>
            <a:r>
              <a:rPr lang="en-US" altLang="ja-JP" dirty="0"/>
              <a:t>10</a:t>
            </a:r>
            <a:r>
              <a:rPr lang="ja-JP" altLang="ja-JP" dirty="0"/>
              <a:t>単語</a:t>
            </a:r>
            <a:endParaRPr lang="en-US" altLang="ja-JP" dirty="0"/>
          </a:p>
          <a:p>
            <a:pPr marL="0" indent="0">
              <a:buNone/>
            </a:pPr>
            <a:r>
              <a:rPr lang="ja-JP" altLang="en-US" dirty="0"/>
              <a:t>　</a:t>
            </a:r>
            <a:r>
              <a:rPr lang="ja-JP" altLang="ja-JP" dirty="0"/>
              <a:t>「人」</a:t>
            </a:r>
            <a:r>
              <a:rPr lang="en-US" altLang="ja-JP" dirty="0"/>
              <a:t>(306</a:t>
            </a:r>
            <a:r>
              <a:rPr lang="en-US" altLang="ja-JP" dirty="0" smtClean="0"/>
              <a:t>)</a:t>
            </a:r>
            <a:r>
              <a:rPr lang="ja-JP" altLang="ja-JP" dirty="0" smtClean="0"/>
              <a:t>「</a:t>
            </a:r>
            <a:r>
              <a:rPr lang="ja-JP" altLang="ja-JP" dirty="0"/>
              <a:t>教会」（</a:t>
            </a:r>
            <a:r>
              <a:rPr lang="en-US" altLang="ja-JP" dirty="0"/>
              <a:t>221</a:t>
            </a:r>
            <a:r>
              <a:rPr lang="ja-JP" altLang="ja-JP" dirty="0" smtClean="0"/>
              <a:t>）「</a:t>
            </a:r>
            <a:r>
              <a:rPr lang="ja-JP" altLang="ja-JP" dirty="0"/>
              <a:t>もつ」</a:t>
            </a:r>
            <a:r>
              <a:rPr lang="en-US" altLang="ja-JP" dirty="0"/>
              <a:t>(209</a:t>
            </a:r>
            <a:r>
              <a:rPr lang="en-US" altLang="ja-JP" dirty="0" smtClean="0"/>
              <a:t>)</a:t>
            </a:r>
            <a:r>
              <a:rPr lang="ja-JP" altLang="ja-JP" dirty="0" smtClean="0"/>
              <a:t>「</a:t>
            </a:r>
            <a:r>
              <a:rPr lang="ja-JP" altLang="ja-JP" dirty="0"/>
              <a:t>いう」</a:t>
            </a:r>
            <a:r>
              <a:rPr lang="en-US" altLang="ja-JP" dirty="0"/>
              <a:t>(178</a:t>
            </a:r>
            <a:r>
              <a:rPr lang="en-US" altLang="ja-JP" dirty="0" smtClean="0"/>
              <a:t>)</a:t>
            </a:r>
          </a:p>
          <a:p>
            <a:pPr marL="0" indent="0">
              <a:buNone/>
            </a:pPr>
            <a:r>
              <a:rPr lang="ja-JP" altLang="en-US" dirty="0"/>
              <a:t>　</a:t>
            </a:r>
            <a:r>
              <a:rPr lang="ja-JP" altLang="ja-JP" dirty="0" smtClean="0"/>
              <a:t>「</a:t>
            </a:r>
            <a:r>
              <a:rPr lang="ja-JP" altLang="ja-JP" dirty="0"/>
              <a:t>思う」（</a:t>
            </a:r>
            <a:r>
              <a:rPr lang="en-US" altLang="ja-JP" dirty="0"/>
              <a:t>171</a:t>
            </a:r>
            <a:r>
              <a:rPr lang="ja-JP" altLang="ja-JP" dirty="0" smtClean="0"/>
              <a:t>）「</a:t>
            </a:r>
            <a:r>
              <a:rPr lang="ja-JP" altLang="ja-JP" dirty="0"/>
              <a:t>かかえる」</a:t>
            </a:r>
            <a:r>
              <a:rPr lang="en-US" altLang="ja-JP" dirty="0"/>
              <a:t>(148</a:t>
            </a:r>
            <a:r>
              <a:rPr lang="en-US" altLang="ja-JP" dirty="0" smtClean="0"/>
              <a:t>)</a:t>
            </a:r>
            <a:r>
              <a:rPr lang="ja-JP" altLang="ja-JP" dirty="0" smtClean="0"/>
              <a:t>「</a:t>
            </a:r>
            <a:r>
              <a:rPr lang="ja-JP" altLang="ja-JP" dirty="0"/>
              <a:t>人たち」</a:t>
            </a:r>
            <a:r>
              <a:rPr lang="en-US" altLang="ja-JP" dirty="0"/>
              <a:t>(137</a:t>
            </a:r>
            <a:r>
              <a:rPr lang="en-US" altLang="ja-JP" dirty="0" smtClean="0"/>
              <a:t>)</a:t>
            </a:r>
          </a:p>
          <a:p>
            <a:pPr marL="0" indent="0">
              <a:buNone/>
            </a:pPr>
            <a:r>
              <a:rPr lang="ja-JP" altLang="en-US" dirty="0"/>
              <a:t>　</a:t>
            </a:r>
            <a:r>
              <a:rPr lang="ja-JP" altLang="ja-JP" dirty="0" smtClean="0"/>
              <a:t>「</a:t>
            </a:r>
            <a:r>
              <a:rPr lang="ja-JP" altLang="ja-JP" dirty="0"/>
              <a:t>大切」</a:t>
            </a:r>
            <a:r>
              <a:rPr lang="en-US" altLang="ja-JP" dirty="0"/>
              <a:t>(137</a:t>
            </a:r>
            <a:r>
              <a:rPr lang="en-US" altLang="ja-JP" dirty="0" smtClean="0"/>
              <a:t>)</a:t>
            </a:r>
            <a:r>
              <a:rPr lang="ja-JP" altLang="ja-JP" dirty="0" smtClean="0"/>
              <a:t>「</a:t>
            </a:r>
            <a:r>
              <a:rPr lang="ja-JP" altLang="ja-JP" dirty="0"/>
              <a:t>統合失調症」</a:t>
            </a:r>
            <a:r>
              <a:rPr lang="en-US" altLang="ja-JP" dirty="0"/>
              <a:t>(136</a:t>
            </a:r>
            <a:r>
              <a:rPr lang="en-US" altLang="ja-JP" dirty="0" smtClean="0"/>
              <a:t>)</a:t>
            </a:r>
            <a:r>
              <a:rPr lang="ja-JP" altLang="ja-JP" dirty="0" smtClean="0"/>
              <a:t>「</a:t>
            </a:r>
            <a:r>
              <a:rPr lang="ja-JP" altLang="ja-JP" dirty="0"/>
              <a:t>考える」</a:t>
            </a:r>
            <a:r>
              <a:rPr lang="en-US" altLang="ja-JP" dirty="0"/>
              <a:t>(127</a:t>
            </a:r>
            <a:r>
              <a:rPr lang="en-US" altLang="ja-JP" dirty="0" smtClean="0"/>
              <a:t>)</a:t>
            </a:r>
          </a:p>
          <a:p>
            <a:pPr marL="0" indent="0">
              <a:buNone/>
            </a:pPr>
            <a:endParaRPr lang="en-US" altLang="ja-JP" dirty="0"/>
          </a:p>
          <a:p>
            <a:r>
              <a:rPr lang="ja-JP" altLang="ja-JP" dirty="0"/>
              <a:t>好評語の上</a:t>
            </a:r>
            <a:r>
              <a:rPr lang="ja-JP" altLang="ja-JP" dirty="0" smtClean="0"/>
              <a:t>位</a:t>
            </a:r>
            <a:endParaRPr lang="en-US" altLang="ja-JP" dirty="0" smtClean="0"/>
          </a:p>
          <a:p>
            <a:pPr marL="0" indent="0">
              <a:buNone/>
            </a:pPr>
            <a:r>
              <a:rPr lang="ja-JP" altLang="en-US" dirty="0" smtClean="0"/>
              <a:t>　　</a:t>
            </a:r>
            <a:r>
              <a:rPr lang="ja-JP" altLang="ja-JP" dirty="0" smtClean="0"/>
              <a:t>「</a:t>
            </a:r>
            <a:r>
              <a:rPr lang="ja-JP" altLang="ja-JP" dirty="0"/>
              <a:t>人」</a:t>
            </a:r>
            <a:r>
              <a:rPr lang="en-US" altLang="ja-JP" dirty="0"/>
              <a:t>(25</a:t>
            </a:r>
            <a:r>
              <a:rPr lang="en-US" altLang="ja-JP" dirty="0" smtClean="0"/>
              <a:t>)</a:t>
            </a:r>
            <a:r>
              <a:rPr lang="ja-JP" altLang="ja-JP" dirty="0" smtClean="0"/>
              <a:t>「</a:t>
            </a:r>
            <a:r>
              <a:rPr lang="ja-JP" altLang="ja-JP" dirty="0"/>
              <a:t>教会」</a:t>
            </a:r>
            <a:r>
              <a:rPr lang="en-US" altLang="ja-JP" dirty="0"/>
              <a:t>(14</a:t>
            </a:r>
            <a:r>
              <a:rPr lang="en-US" altLang="ja-JP" dirty="0" smtClean="0"/>
              <a:t>)</a:t>
            </a:r>
            <a:r>
              <a:rPr lang="ja-JP" altLang="ja-JP" dirty="0" smtClean="0"/>
              <a:t>「</a:t>
            </a:r>
            <a:r>
              <a:rPr lang="ja-JP" altLang="ja-JP" dirty="0"/>
              <a:t>人たち」</a:t>
            </a:r>
            <a:r>
              <a:rPr lang="en-US" altLang="ja-JP" dirty="0"/>
              <a:t>(13</a:t>
            </a:r>
            <a:r>
              <a:rPr lang="en-US" altLang="ja-JP" dirty="0" smtClean="0"/>
              <a:t>)</a:t>
            </a:r>
            <a:r>
              <a:rPr lang="ja-JP" altLang="en-US" dirty="0" smtClean="0"/>
              <a:t>　</a:t>
            </a:r>
            <a:r>
              <a:rPr lang="ja-JP" altLang="ja-JP" dirty="0" smtClean="0"/>
              <a:t>「</a:t>
            </a:r>
            <a:r>
              <a:rPr lang="ja-JP" altLang="ja-JP" dirty="0"/>
              <a:t>つながる」</a:t>
            </a:r>
            <a:r>
              <a:rPr lang="en-US" altLang="ja-JP" dirty="0"/>
              <a:t>(11</a:t>
            </a:r>
            <a:r>
              <a:rPr lang="en-US" altLang="ja-JP" dirty="0" smtClean="0"/>
              <a:t>)</a:t>
            </a:r>
          </a:p>
          <a:p>
            <a:pPr marL="0" indent="0">
              <a:buNone/>
            </a:pPr>
            <a:r>
              <a:rPr lang="ja-JP" altLang="en-US" dirty="0"/>
              <a:t>　</a:t>
            </a:r>
            <a:r>
              <a:rPr lang="ja-JP" altLang="en-US" dirty="0" smtClean="0"/>
              <a:t>　</a:t>
            </a:r>
            <a:r>
              <a:rPr lang="ja-JP" altLang="ja-JP" dirty="0" smtClean="0"/>
              <a:t>「</a:t>
            </a:r>
            <a:r>
              <a:rPr lang="ja-JP" altLang="ja-JP" dirty="0"/>
              <a:t>経験」</a:t>
            </a:r>
            <a:r>
              <a:rPr lang="en-US" altLang="ja-JP" dirty="0"/>
              <a:t>(9</a:t>
            </a:r>
            <a:r>
              <a:rPr lang="en-US" altLang="ja-JP" dirty="0" smtClean="0"/>
              <a:t>)</a:t>
            </a:r>
          </a:p>
          <a:p>
            <a:r>
              <a:rPr lang="ja-JP" altLang="ja-JP" dirty="0" smtClean="0"/>
              <a:t>不評語</a:t>
            </a:r>
            <a:r>
              <a:rPr lang="ja-JP" altLang="ja-JP" dirty="0"/>
              <a:t>の上</a:t>
            </a:r>
            <a:r>
              <a:rPr lang="ja-JP" altLang="ja-JP" dirty="0" smtClean="0"/>
              <a:t>位</a:t>
            </a:r>
            <a:endParaRPr lang="en-US" altLang="ja-JP" dirty="0" smtClean="0"/>
          </a:p>
          <a:p>
            <a:pPr marL="0" indent="0">
              <a:buNone/>
            </a:pPr>
            <a:r>
              <a:rPr lang="ja-JP" altLang="en-US" dirty="0" smtClean="0"/>
              <a:t>　　</a:t>
            </a:r>
            <a:r>
              <a:rPr lang="ja-JP" altLang="ja-JP" dirty="0" smtClean="0"/>
              <a:t>「</a:t>
            </a:r>
            <a:r>
              <a:rPr lang="ja-JP" altLang="ja-JP" dirty="0"/>
              <a:t>現実」</a:t>
            </a:r>
            <a:r>
              <a:rPr lang="en-US" altLang="ja-JP" dirty="0"/>
              <a:t>(11</a:t>
            </a:r>
            <a:r>
              <a:rPr lang="en-US" altLang="ja-JP" dirty="0" smtClean="0"/>
              <a:t>)</a:t>
            </a:r>
            <a:r>
              <a:rPr lang="ja-JP" altLang="ja-JP" dirty="0" smtClean="0"/>
              <a:t>「</a:t>
            </a:r>
            <a:r>
              <a:rPr lang="ja-JP" altLang="ja-JP" dirty="0"/>
              <a:t>人」</a:t>
            </a:r>
            <a:r>
              <a:rPr lang="en-US" altLang="ja-JP" dirty="0"/>
              <a:t>(10</a:t>
            </a:r>
            <a:r>
              <a:rPr lang="en-US" altLang="ja-JP" dirty="0" smtClean="0"/>
              <a:t>)</a:t>
            </a:r>
            <a:r>
              <a:rPr lang="ja-JP" altLang="ja-JP" dirty="0" smtClean="0"/>
              <a:t>「</a:t>
            </a:r>
            <a:r>
              <a:rPr lang="ja-JP" altLang="ja-JP" dirty="0"/>
              <a:t>経験」</a:t>
            </a:r>
            <a:r>
              <a:rPr lang="en-US" altLang="ja-JP" dirty="0"/>
              <a:t>(8</a:t>
            </a:r>
            <a:r>
              <a:rPr lang="en-US" altLang="ja-JP" dirty="0" smtClean="0"/>
              <a:t>)</a:t>
            </a:r>
            <a:r>
              <a:rPr lang="ja-JP" altLang="ja-JP" dirty="0" smtClean="0"/>
              <a:t>「</a:t>
            </a:r>
            <a:r>
              <a:rPr lang="ja-JP" altLang="ja-JP" dirty="0"/>
              <a:t>出来事」</a:t>
            </a:r>
            <a:r>
              <a:rPr lang="en-US" altLang="ja-JP" dirty="0"/>
              <a:t>(7</a:t>
            </a:r>
            <a:r>
              <a:rPr lang="en-US" altLang="ja-JP" dirty="0" smtClean="0"/>
              <a:t>)</a:t>
            </a:r>
          </a:p>
          <a:p>
            <a:pPr marL="0" indent="0">
              <a:buNone/>
            </a:pPr>
            <a:r>
              <a:rPr lang="ja-JP" altLang="en-US" dirty="0"/>
              <a:t>　</a:t>
            </a:r>
            <a:r>
              <a:rPr lang="ja-JP" altLang="en-US" dirty="0" smtClean="0"/>
              <a:t>　</a:t>
            </a:r>
            <a:r>
              <a:rPr lang="ja-JP" altLang="ja-JP" dirty="0" smtClean="0"/>
              <a:t>「</a:t>
            </a:r>
            <a:r>
              <a:rPr lang="ja-JP" altLang="ja-JP" dirty="0"/>
              <a:t>つながる」</a:t>
            </a:r>
            <a:r>
              <a:rPr lang="en-US" altLang="ja-JP" dirty="0"/>
              <a:t>(7</a:t>
            </a:r>
            <a:r>
              <a:rPr lang="en-US" altLang="ja-JP" dirty="0" smtClean="0"/>
              <a:t>)</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8</a:t>
            </a:fld>
            <a:endParaRPr kumimoji="1" lang="ja-JP" altLang="en-US"/>
          </a:p>
        </p:txBody>
      </p:sp>
      <p:pic>
        <p:nvPicPr>
          <p:cNvPr id="5" name="Picture 2" descr="C:\Users\tomoe-k\Desktop\キャプチャ精神障害と教会表紙.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9" y="0"/>
            <a:ext cx="1259632" cy="177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27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5" y="708338"/>
            <a:ext cx="7066175" cy="614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0"/>
            <a:ext cx="9036496" cy="708338"/>
          </a:xfrm>
        </p:spPr>
        <p:txBody>
          <a:bodyPr>
            <a:normAutofit fontScale="90000"/>
          </a:bodyPr>
          <a:lstStyle/>
          <a:p>
            <a:pPr algn="l"/>
            <a:r>
              <a:rPr kumimoji="1" lang="ja-JP" altLang="en-US" dirty="0" smtClean="0"/>
              <a:t>結果３</a:t>
            </a:r>
            <a:r>
              <a:rPr kumimoji="1" lang="ja-JP" altLang="en-US" dirty="0" smtClean="0"/>
              <a:t>　</a:t>
            </a:r>
            <a:r>
              <a:rPr lang="ja-JP" altLang="en-US" dirty="0" smtClean="0"/>
              <a:t>単語</a:t>
            </a:r>
            <a:r>
              <a:rPr lang="ja-JP" altLang="en-US" dirty="0"/>
              <a:t>頻度分析</a:t>
            </a: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9</a:t>
            </a:fld>
            <a:endParaRPr kumimoji="1" lang="ja-JP" altLang="en-US"/>
          </a:p>
        </p:txBody>
      </p:sp>
      <p:pic>
        <p:nvPicPr>
          <p:cNvPr id="7" name="Picture 2" descr="C:\Users\tomoe-k\Desktop\キャプチャ精神障害と教会表紙.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47496"/>
            <a:ext cx="1284676" cy="1812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082868"/>
            <a:ext cx="3888432" cy="551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477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1569</Words>
  <Application>Microsoft Office PowerPoint</Application>
  <PresentationFormat>画面に合わせる (4:3)</PresentationFormat>
  <Paragraphs>154</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  当事者研究とリカバリーの思想：  向谷地生良(2015)『精神障害と教会』の  テキストマイニング分析  小   平   朋   江 いとうたけひこ 　　2016年12月10日（土）示説第3群14:40～15:20 　　第36回日本看護科学学会学術集会PA-3-05 　　東京国際フォーラム  　　　ポスター会場A　Bブロック7FホールB7(2) 　　</vt:lpstr>
      <vt:lpstr>問題</vt:lpstr>
      <vt:lpstr>浦河の町・海・空・牧場</vt:lpstr>
      <vt:lpstr>　　　　　　　　　　　　　　　　　　　　　　　　　　　　　　　　　　　　　　　　　　べてるまつり会場</vt:lpstr>
      <vt:lpstr>目的</vt:lpstr>
      <vt:lpstr>方法</vt:lpstr>
      <vt:lpstr>結果１　基本情報</vt:lpstr>
      <vt:lpstr>結果２</vt:lpstr>
      <vt:lpstr>結果３　単語頻度分析</vt:lpstr>
      <vt:lpstr>結果４　係り受け表現の頻度分析</vt:lpstr>
      <vt:lpstr>結果５　対応バブル分析 </vt:lpstr>
      <vt:lpstr>原文参照：「回復」をめぐる記述</vt:lpstr>
      <vt:lpstr>原文参照：「回復」をめぐる記述１</vt:lpstr>
      <vt:lpstr>原文参照：「回復」をめぐる記述２</vt:lpstr>
      <vt:lpstr>考察１</vt:lpstr>
      <vt:lpstr>考察２</vt:lpstr>
      <vt:lpstr>考察３</vt:lpstr>
      <vt:lpstr>　「並立的傾聴」（p45）と合わせて 　「前向きな無力さ」というテーマで、 </vt:lpstr>
      <vt:lpstr>日本看護科学学会COI開示</vt:lpstr>
      <vt:lpstr>PowerPoint プレゼンテーション</vt:lpstr>
      <vt:lpstr>ありがとうございました</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『当事者が語る精神障害とのつきあい方』の5人の統合失調症を持つ人たちの回復の語りのテキストマイニング 小平朋江　いとうたけひこ  2014年11/29（土）30（日）第34回日本看護科学学会学術集会（名古屋国際会議場）投稿用原稿</dc:title>
  <dc:creator>TAKEHIKO ITO</dc:creator>
  <cp:lastModifiedBy>Ito</cp:lastModifiedBy>
  <cp:revision>181</cp:revision>
  <cp:lastPrinted>2016-12-06T04:50:38Z</cp:lastPrinted>
  <dcterms:created xsi:type="dcterms:W3CDTF">2014-07-25T04:37:08Z</dcterms:created>
  <dcterms:modified xsi:type="dcterms:W3CDTF">2016-12-13T04:43:55Z</dcterms:modified>
</cp:coreProperties>
</file>